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7559675" cx="13439775"/>
  <p:notesSz cx="6858000" cy="9144000"/>
  <p:embeddedFontLst>
    <p:embeddedFont>
      <p:font typeface="Libre Franklin"/>
      <p:regular r:id="rId21"/>
      <p:bold r:id="rId22"/>
      <p:italic r:id="rId23"/>
      <p:boldItalic r:id="rId24"/>
    </p:embeddedFont>
    <p:embeddedFont>
      <p:font typeface="Franklin Gothic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69">
          <p15:clr>
            <a:srgbClr val="A4A3A4"/>
          </p15:clr>
        </p15:guide>
        <p15:guide id="2" orient="horz" pos="1733">
          <p15:clr>
            <a:srgbClr val="A4A3A4"/>
          </p15:clr>
        </p15:guide>
        <p15:guide id="3" pos="4233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rdyfSdMve0V1Rl29245VB6Ko/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69" orient="horz"/>
        <p:guide pos="1733" orient="horz"/>
        <p:guide pos="423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ibreFranklin-bold.fntdata"/><Relationship Id="rId21" Type="http://schemas.openxmlformats.org/officeDocument/2006/relationships/font" Target="fonts/LibreFranklin-regular.fntdata"/><Relationship Id="rId24" Type="http://schemas.openxmlformats.org/officeDocument/2006/relationships/font" Target="fonts/LibreFranklin-boldItalic.fntdata"/><Relationship Id="rId23" Type="http://schemas.openxmlformats.org/officeDocument/2006/relationships/font" Target="fonts/LibreFrankl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Franklin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6" name="Google Shape;7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9" name="Google Shape;96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infomineo.com/" TargetMode="External"/><Relationship Id="rId3" Type="http://schemas.openxmlformats.org/officeDocument/2006/relationships/image" Target="../media/image19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hyperlink" Target="https://www.linkedin.com/company-beta/2416143/admin/updates/" TargetMode="External"/><Relationship Id="rId7" Type="http://schemas.openxmlformats.org/officeDocument/2006/relationships/image" Target="../media/image31.png"/><Relationship Id="rId8" Type="http://schemas.openxmlformats.org/officeDocument/2006/relationships/hyperlink" Target="https://www.facebook.com/Infomineo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infomineo.com/insights/blo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linkedin.com/company-beta/2416143/admin/updates/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www.facebook.com/Infomineo/" TargetMode="External"/><Relationship Id="rId8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(Option 1)" showMasterSp="0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phone&#10;&#10;Description automatically generated with low confidence" id="34" name="Google Shape;34;p58"/>
          <p:cNvPicPr preferRelativeResize="0"/>
          <p:nvPr/>
        </p:nvPicPr>
        <p:blipFill rotWithShape="1">
          <a:blip r:embed="rId2">
            <a:alphaModFix/>
          </a:blip>
          <a:srcRect b="-1" l="10322" r="21589" t="-1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8"/>
          <p:cNvSpPr/>
          <p:nvPr/>
        </p:nvSpPr>
        <p:spPr>
          <a:xfrm>
            <a:off x="591351" y="0"/>
            <a:ext cx="7014534" cy="1626156"/>
          </a:xfrm>
          <a:prstGeom prst="rect">
            <a:avLst/>
          </a:prstGeom>
          <a:gradFill>
            <a:gsLst>
              <a:gs pos="0">
                <a:srgbClr val="062379"/>
              </a:gs>
              <a:gs pos="45000">
                <a:srgbClr val="062379">
                  <a:alpha val="89803"/>
                </a:srgbClr>
              </a:gs>
              <a:gs pos="100000">
                <a:srgbClr val="0934B6">
                  <a:alpha val="8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606" y="190600"/>
            <a:ext cx="3298595" cy="1233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8"/>
          <p:cNvSpPr/>
          <p:nvPr/>
        </p:nvSpPr>
        <p:spPr>
          <a:xfrm>
            <a:off x="591351" y="2033414"/>
            <a:ext cx="7014534" cy="5526261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8"/>
          <p:cNvSpPr txBox="1"/>
          <p:nvPr>
            <p:ph type="ctrTitle"/>
          </p:nvPr>
        </p:nvSpPr>
        <p:spPr>
          <a:xfrm>
            <a:off x="995302" y="3378174"/>
            <a:ext cx="6038903" cy="13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2"/>
              <a:buFont typeface="Franklin Gothic"/>
              <a:buNone/>
              <a:defRPr b="0" sz="5512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8"/>
          <p:cNvSpPr txBox="1"/>
          <p:nvPr>
            <p:ph idx="1" type="subTitle"/>
          </p:nvPr>
        </p:nvSpPr>
        <p:spPr>
          <a:xfrm>
            <a:off x="995302" y="4793503"/>
            <a:ext cx="6038903" cy="322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205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0" type="dt"/>
          </p:nvPr>
        </p:nvSpPr>
        <p:spPr>
          <a:xfrm>
            <a:off x="995302" y="6529771"/>
            <a:ext cx="395942" cy="21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1" name="Google Shape;41;p58"/>
          <p:cNvGrpSpPr/>
          <p:nvPr/>
        </p:nvGrpSpPr>
        <p:grpSpPr>
          <a:xfrm>
            <a:off x="13226428" y="6792673"/>
            <a:ext cx="75510" cy="487138"/>
            <a:chOff x="11998459" y="6162188"/>
            <a:chExt cx="68500" cy="441925"/>
          </a:xfrm>
        </p:grpSpPr>
        <p:sp>
          <p:nvSpPr>
            <p:cNvPr id="42" name="Google Shape;42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8"/>
          <p:cNvSpPr txBox="1"/>
          <p:nvPr/>
        </p:nvSpPr>
        <p:spPr>
          <a:xfrm rot="-5400000">
            <a:off x="12402461" y="5831938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title">
  <p:cSld name="Title+Sub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4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4"/>
          <p:cNvSpPr txBox="1"/>
          <p:nvPr>
            <p:ph idx="1" type="body"/>
          </p:nvPr>
        </p:nvSpPr>
        <p:spPr>
          <a:xfrm>
            <a:off x="586241" y="1133537"/>
            <a:ext cx="12224961" cy="322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rgbClr val="6D90F8"/>
              </a:buClr>
              <a:buSzPts val="2205"/>
              <a:buNone/>
              <a:defRPr sz="2205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74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with background)">
  <p:cSld name="Title only (with background)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5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5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6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3" name="Google Shape;143;p76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" name="Google Shape;144;p76"/>
          <p:cNvGrpSpPr/>
          <p:nvPr/>
        </p:nvGrpSpPr>
        <p:grpSpPr>
          <a:xfrm>
            <a:off x="13205411" y="4993181"/>
            <a:ext cx="122149" cy="2257232"/>
            <a:chOff x="11979437" y="4529724"/>
            <a:chExt cx="110809" cy="2047719"/>
          </a:xfrm>
        </p:grpSpPr>
        <p:grpSp>
          <p:nvGrpSpPr>
            <p:cNvPr id="145" name="Google Shape;145;p76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146" name="Google Shape;146;p76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76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76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76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76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76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76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76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76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76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76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76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76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9" name="Google Shape;159;p7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76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7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7"/>
          <p:cNvSpPr txBox="1"/>
          <p:nvPr>
            <p:ph idx="1" type="body"/>
          </p:nvPr>
        </p:nvSpPr>
        <p:spPr>
          <a:xfrm>
            <a:off x="607241" y="2398420"/>
            <a:ext cx="5953400" cy="126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77"/>
          <p:cNvSpPr txBox="1"/>
          <p:nvPr>
            <p:ph idx="2" type="body"/>
          </p:nvPr>
        </p:nvSpPr>
        <p:spPr>
          <a:xfrm>
            <a:off x="607241" y="2047413"/>
            <a:ext cx="5953400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77"/>
          <p:cNvSpPr txBox="1"/>
          <p:nvPr>
            <p:ph idx="3" type="body"/>
          </p:nvPr>
        </p:nvSpPr>
        <p:spPr>
          <a:xfrm>
            <a:off x="6879137" y="2398421"/>
            <a:ext cx="5953400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77"/>
          <p:cNvSpPr txBox="1"/>
          <p:nvPr>
            <p:ph idx="4" type="body"/>
          </p:nvPr>
        </p:nvSpPr>
        <p:spPr>
          <a:xfrm>
            <a:off x="6879137" y="2047413"/>
            <a:ext cx="5953400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77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8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8"/>
          <p:cNvSpPr txBox="1"/>
          <p:nvPr>
            <p:ph idx="1" type="body"/>
          </p:nvPr>
        </p:nvSpPr>
        <p:spPr>
          <a:xfrm>
            <a:off x="607242" y="2398420"/>
            <a:ext cx="3865893" cy="1297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78"/>
          <p:cNvSpPr txBox="1"/>
          <p:nvPr>
            <p:ph idx="2" type="body"/>
          </p:nvPr>
        </p:nvSpPr>
        <p:spPr>
          <a:xfrm>
            <a:off x="607242" y="2047413"/>
            <a:ext cx="3865893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78"/>
          <p:cNvSpPr txBox="1"/>
          <p:nvPr>
            <p:ph idx="3" type="body"/>
          </p:nvPr>
        </p:nvSpPr>
        <p:spPr>
          <a:xfrm>
            <a:off x="8968491" y="2398421"/>
            <a:ext cx="3864046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78"/>
          <p:cNvSpPr txBox="1"/>
          <p:nvPr>
            <p:ph idx="4" type="body"/>
          </p:nvPr>
        </p:nvSpPr>
        <p:spPr>
          <a:xfrm>
            <a:off x="8968491" y="2047413"/>
            <a:ext cx="3864046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78"/>
          <p:cNvSpPr txBox="1"/>
          <p:nvPr>
            <p:ph idx="5" type="body"/>
          </p:nvPr>
        </p:nvSpPr>
        <p:spPr>
          <a:xfrm>
            <a:off x="4788760" y="2398421"/>
            <a:ext cx="3864046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78"/>
          <p:cNvSpPr txBox="1"/>
          <p:nvPr>
            <p:ph idx="6" type="body"/>
          </p:nvPr>
        </p:nvSpPr>
        <p:spPr>
          <a:xfrm>
            <a:off x="4788760" y="2047413"/>
            <a:ext cx="3864046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78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9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79"/>
          <p:cNvSpPr txBox="1"/>
          <p:nvPr>
            <p:ph idx="1" type="body"/>
          </p:nvPr>
        </p:nvSpPr>
        <p:spPr>
          <a:xfrm>
            <a:off x="607242" y="2398420"/>
            <a:ext cx="2821422" cy="126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79"/>
          <p:cNvSpPr txBox="1"/>
          <p:nvPr>
            <p:ph idx="2" type="body"/>
          </p:nvPr>
        </p:nvSpPr>
        <p:spPr>
          <a:xfrm>
            <a:off x="607242" y="2047413"/>
            <a:ext cx="2821422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79"/>
          <p:cNvSpPr txBox="1"/>
          <p:nvPr>
            <p:ph idx="3" type="body"/>
          </p:nvPr>
        </p:nvSpPr>
        <p:spPr>
          <a:xfrm>
            <a:off x="6879137" y="2398421"/>
            <a:ext cx="2816350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79"/>
          <p:cNvSpPr txBox="1"/>
          <p:nvPr>
            <p:ph idx="4" type="body"/>
          </p:nvPr>
        </p:nvSpPr>
        <p:spPr>
          <a:xfrm>
            <a:off x="6879137" y="2047413"/>
            <a:ext cx="2816350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79"/>
          <p:cNvSpPr txBox="1"/>
          <p:nvPr>
            <p:ph idx="5" type="body"/>
          </p:nvPr>
        </p:nvSpPr>
        <p:spPr>
          <a:xfrm>
            <a:off x="3743189" y="2398420"/>
            <a:ext cx="2821422" cy="126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79"/>
          <p:cNvSpPr txBox="1"/>
          <p:nvPr>
            <p:ph idx="6" type="body"/>
          </p:nvPr>
        </p:nvSpPr>
        <p:spPr>
          <a:xfrm>
            <a:off x="3743189" y="2047413"/>
            <a:ext cx="2821422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79"/>
          <p:cNvSpPr txBox="1"/>
          <p:nvPr>
            <p:ph idx="7" type="body"/>
          </p:nvPr>
        </p:nvSpPr>
        <p:spPr>
          <a:xfrm>
            <a:off x="10016186" y="2398421"/>
            <a:ext cx="2816350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79"/>
          <p:cNvSpPr txBox="1"/>
          <p:nvPr>
            <p:ph idx="8" type="body"/>
          </p:nvPr>
        </p:nvSpPr>
        <p:spPr>
          <a:xfrm>
            <a:off x="10016186" y="2047413"/>
            <a:ext cx="2816350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79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0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0"/>
          <p:cNvSpPr txBox="1"/>
          <p:nvPr>
            <p:ph idx="1" type="body"/>
          </p:nvPr>
        </p:nvSpPr>
        <p:spPr>
          <a:xfrm>
            <a:off x="607242" y="2398420"/>
            <a:ext cx="2186609" cy="126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80"/>
          <p:cNvSpPr txBox="1"/>
          <p:nvPr>
            <p:ph idx="2" type="body"/>
          </p:nvPr>
        </p:nvSpPr>
        <p:spPr>
          <a:xfrm>
            <a:off x="607242" y="2047413"/>
            <a:ext cx="2186609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80"/>
          <p:cNvSpPr txBox="1"/>
          <p:nvPr>
            <p:ph idx="3" type="body"/>
          </p:nvPr>
        </p:nvSpPr>
        <p:spPr>
          <a:xfrm>
            <a:off x="5626418" y="2398421"/>
            <a:ext cx="2182678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80"/>
          <p:cNvSpPr txBox="1"/>
          <p:nvPr>
            <p:ph idx="4" type="body"/>
          </p:nvPr>
        </p:nvSpPr>
        <p:spPr>
          <a:xfrm>
            <a:off x="5626418" y="2047413"/>
            <a:ext cx="2182678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80"/>
          <p:cNvSpPr txBox="1"/>
          <p:nvPr>
            <p:ph idx="5" type="body"/>
          </p:nvPr>
        </p:nvSpPr>
        <p:spPr>
          <a:xfrm>
            <a:off x="3116830" y="2398420"/>
            <a:ext cx="2186609" cy="126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80"/>
          <p:cNvSpPr txBox="1"/>
          <p:nvPr>
            <p:ph idx="6" type="body"/>
          </p:nvPr>
        </p:nvSpPr>
        <p:spPr>
          <a:xfrm>
            <a:off x="3116830" y="2047413"/>
            <a:ext cx="2186609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80"/>
          <p:cNvSpPr txBox="1"/>
          <p:nvPr>
            <p:ph idx="7" type="body"/>
          </p:nvPr>
        </p:nvSpPr>
        <p:spPr>
          <a:xfrm>
            <a:off x="8136006" y="2398421"/>
            <a:ext cx="2182678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80"/>
          <p:cNvSpPr txBox="1"/>
          <p:nvPr>
            <p:ph idx="8" type="body"/>
          </p:nvPr>
        </p:nvSpPr>
        <p:spPr>
          <a:xfrm>
            <a:off x="8136006" y="2047413"/>
            <a:ext cx="2182678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80"/>
          <p:cNvSpPr txBox="1"/>
          <p:nvPr>
            <p:ph idx="9" type="body"/>
          </p:nvPr>
        </p:nvSpPr>
        <p:spPr>
          <a:xfrm>
            <a:off x="10649524" y="2398421"/>
            <a:ext cx="2182678" cy="12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543"/>
            </a:lvl1pPr>
            <a:lvl2pPr indent="-316782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389"/>
              <a:buChar char="▪"/>
              <a:defRPr sz="1543"/>
            </a:lvl2pPr>
            <a:lvl3pPr indent="-32658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543"/>
              <a:buChar char="−"/>
              <a:defRPr sz="1543"/>
            </a:lvl3pPr>
            <a:lvl4pPr indent="-316782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389"/>
              <a:buChar char="•"/>
              <a:defRPr sz="1543"/>
            </a:lvl4pPr>
            <a:lvl5pPr indent="-32658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543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80"/>
          <p:cNvSpPr txBox="1"/>
          <p:nvPr>
            <p:ph idx="13" type="body"/>
          </p:nvPr>
        </p:nvSpPr>
        <p:spPr>
          <a:xfrm>
            <a:off x="10649524" y="2047413"/>
            <a:ext cx="2182678" cy="29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984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80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Grey on Left">
  <p:cSld name="1/3 Grey on Lef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1"/>
          <p:cNvSpPr/>
          <p:nvPr/>
        </p:nvSpPr>
        <p:spPr>
          <a:xfrm>
            <a:off x="0" y="-1"/>
            <a:ext cx="4475269" cy="75596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81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81"/>
          <p:cNvSpPr txBox="1"/>
          <p:nvPr>
            <p:ph idx="11" type="ftr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81"/>
          <p:cNvSpPr txBox="1"/>
          <p:nvPr>
            <p:ph type="title"/>
          </p:nvPr>
        </p:nvSpPr>
        <p:spPr>
          <a:xfrm>
            <a:off x="586241" y="617944"/>
            <a:ext cx="3566211" cy="922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">
  <p:cSld name="1/3 Blue on Lef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2"/>
          <p:cNvSpPr/>
          <p:nvPr/>
        </p:nvSpPr>
        <p:spPr>
          <a:xfrm>
            <a:off x="0" y="-1"/>
            <a:ext cx="4475269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2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09" name="Google Shape;209;p82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82"/>
          <p:cNvSpPr txBox="1"/>
          <p:nvPr>
            <p:ph idx="11" type="ftr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2"/>
          <p:cNvSpPr txBox="1"/>
          <p:nvPr>
            <p:ph type="title"/>
          </p:nvPr>
        </p:nvSpPr>
        <p:spPr>
          <a:xfrm>
            <a:off x="586241" y="617945"/>
            <a:ext cx="3456648" cy="92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27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3"/>
          <p:cNvSpPr/>
          <p:nvPr/>
        </p:nvSpPr>
        <p:spPr>
          <a:xfrm>
            <a:off x="0" y="-1"/>
            <a:ext cx="4475269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3"/>
          <p:cNvSpPr txBox="1"/>
          <p:nvPr>
            <p:ph type="title"/>
          </p:nvPr>
        </p:nvSpPr>
        <p:spPr>
          <a:xfrm>
            <a:off x="624082" y="2806564"/>
            <a:ext cx="3342819" cy="1946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60"/>
              <a:buFont typeface="Franklin Gothic"/>
              <a:buNone/>
              <a:defRPr sz="496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83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6" name="Google Shape;216;p83"/>
          <p:cNvSpPr txBox="1"/>
          <p:nvPr>
            <p:ph idx="11" type="ftr"/>
          </p:nvPr>
        </p:nvSpPr>
        <p:spPr>
          <a:xfrm>
            <a:off x="4807170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Layout" showMasterSp="0">
  <p:cSld name="Blue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411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59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59" name="Google Shape;59;p5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5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5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5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5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5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5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5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84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59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2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9"/>
          <p:cNvSpPr txBox="1"/>
          <p:nvPr>
            <p:ph idx="11" type="ftr"/>
          </p:nvPr>
        </p:nvSpPr>
        <p:spPr>
          <a:xfrm>
            <a:off x="607240" y="7087815"/>
            <a:ext cx="105316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2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4"/>
          <p:cNvSpPr/>
          <p:nvPr/>
        </p:nvSpPr>
        <p:spPr>
          <a:xfrm>
            <a:off x="1" y="-1"/>
            <a:ext cx="6722684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4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0" name="Google Shape;220;p84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84"/>
          <p:cNvSpPr txBox="1"/>
          <p:nvPr>
            <p:ph idx="11" type="ftr"/>
          </p:nvPr>
        </p:nvSpPr>
        <p:spPr>
          <a:xfrm>
            <a:off x="605443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4"/>
          <p:cNvSpPr txBox="1"/>
          <p:nvPr>
            <p:ph type="title"/>
          </p:nvPr>
        </p:nvSpPr>
        <p:spPr>
          <a:xfrm>
            <a:off x="586241" y="617945"/>
            <a:ext cx="5691741" cy="92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27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" showMasterSp="0">
  <p:cSld name="Gradient BG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5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5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6" name="Google Shape;226;p85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" name="Google Shape;227;p85"/>
          <p:cNvGrpSpPr/>
          <p:nvPr/>
        </p:nvGrpSpPr>
        <p:grpSpPr>
          <a:xfrm>
            <a:off x="13205411" y="4993181"/>
            <a:ext cx="122149" cy="2257231"/>
            <a:chOff x="11979437" y="4529724"/>
            <a:chExt cx="110809" cy="2047719"/>
          </a:xfrm>
        </p:grpSpPr>
        <p:grpSp>
          <p:nvGrpSpPr>
            <p:cNvPr id="228" name="Google Shape;228;p85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29" name="Google Shape;229;p85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85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85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85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85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85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85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85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85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85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85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85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85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" name="Google Shape;242;p85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2021.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6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86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46" name="Google Shape;246;p86"/>
          <p:cNvGrpSpPr/>
          <p:nvPr/>
        </p:nvGrpSpPr>
        <p:grpSpPr>
          <a:xfrm>
            <a:off x="13226426" y="6792671"/>
            <a:ext cx="75511" cy="487140"/>
            <a:chOff x="11998459" y="6162188"/>
            <a:chExt cx="68500" cy="441925"/>
          </a:xfrm>
        </p:grpSpPr>
        <p:sp>
          <p:nvSpPr>
            <p:cNvPr id="247" name="Google Shape;247;p8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8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8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86"/>
          <p:cNvSpPr txBox="1"/>
          <p:nvPr/>
        </p:nvSpPr>
        <p:spPr>
          <a:xfrm rot="-5400000">
            <a:off x="12396100" y="5831937"/>
            <a:ext cx="1740861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2021. All rights reserved.</a:t>
            </a:r>
            <a:endParaRPr/>
          </a:p>
        </p:txBody>
      </p:sp>
      <p:sp>
        <p:nvSpPr>
          <p:cNvPr id="261" name="Google Shape;261;p86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2" name="Google Shape;262;p86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86"/>
          <p:cNvSpPr txBox="1"/>
          <p:nvPr>
            <p:ph type="title"/>
          </p:nvPr>
        </p:nvSpPr>
        <p:spPr>
          <a:xfrm>
            <a:off x="586241" y="617944"/>
            <a:ext cx="12224961" cy="461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27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7"/>
          <p:cNvSpPr/>
          <p:nvPr/>
        </p:nvSpPr>
        <p:spPr>
          <a:xfrm>
            <a:off x="8967305" y="-1"/>
            <a:ext cx="4475269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7"/>
          <p:cNvSpPr txBox="1"/>
          <p:nvPr>
            <p:ph idx="12" type="sldNum"/>
          </p:nvPr>
        </p:nvSpPr>
        <p:spPr>
          <a:xfrm>
            <a:off x="12666430" y="7104744"/>
            <a:ext cx="166104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67" name="Google Shape;267;p87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87"/>
          <p:cNvSpPr txBox="1"/>
          <p:nvPr>
            <p:ph idx="11" type="ftr"/>
          </p:nvPr>
        </p:nvSpPr>
        <p:spPr>
          <a:xfrm>
            <a:off x="607240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9" name="Google Shape;269;p87"/>
          <p:cNvGrpSpPr/>
          <p:nvPr/>
        </p:nvGrpSpPr>
        <p:grpSpPr>
          <a:xfrm>
            <a:off x="13205411" y="4993181"/>
            <a:ext cx="122149" cy="2257231"/>
            <a:chOff x="11979437" y="4529724"/>
            <a:chExt cx="110809" cy="2047719"/>
          </a:xfrm>
        </p:grpSpPr>
        <p:grpSp>
          <p:nvGrpSpPr>
            <p:cNvPr id="270" name="Google Shape;270;p8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71" name="Google Shape;271;p8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8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8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8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8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8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8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8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8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8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8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8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8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87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2021. All rights reserved.</a:t>
              </a:r>
              <a:endParaRPr/>
            </a:p>
          </p:txBody>
        </p:sp>
      </p:grpSp>
      <p:sp>
        <p:nvSpPr>
          <p:cNvPr id="285" name="Google Shape;285;p87"/>
          <p:cNvSpPr txBox="1"/>
          <p:nvPr>
            <p:ph type="title"/>
          </p:nvPr>
        </p:nvSpPr>
        <p:spPr>
          <a:xfrm>
            <a:off x="586241" y="617945"/>
            <a:ext cx="7784402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Right">
  <p:cSld name="1/2 Blue on Righ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8"/>
          <p:cNvSpPr/>
          <p:nvPr/>
        </p:nvSpPr>
        <p:spPr>
          <a:xfrm>
            <a:off x="6719888" y="-1"/>
            <a:ext cx="6722686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8"/>
          <p:cNvSpPr txBox="1"/>
          <p:nvPr>
            <p:ph idx="12" type="sldNum"/>
          </p:nvPr>
        </p:nvSpPr>
        <p:spPr>
          <a:xfrm>
            <a:off x="12666430" y="7104744"/>
            <a:ext cx="166104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89" name="Google Shape;289;p88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88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1" name="Google Shape;291;p88"/>
          <p:cNvGrpSpPr/>
          <p:nvPr/>
        </p:nvGrpSpPr>
        <p:grpSpPr>
          <a:xfrm>
            <a:off x="13205411" y="4993181"/>
            <a:ext cx="122149" cy="2257231"/>
            <a:chOff x="11979437" y="4529724"/>
            <a:chExt cx="110809" cy="2047719"/>
          </a:xfrm>
        </p:grpSpPr>
        <p:grpSp>
          <p:nvGrpSpPr>
            <p:cNvPr id="292" name="Google Shape;292;p88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293" name="Google Shape;293;p88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88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88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88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88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8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8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88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88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88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88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88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88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88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2021. All rights reserved.</a:t>
              </a:r>
              <a:endParaRPr/>
            </a:p>
          </p:txBody>
        </p:sp>
      </p:grpSp>
      <p:sp>
        <p:nvSpPr>
          <p:cNvPr id="307" name="Google Shape;307;p88"/>
          <p:cNvSpPr txBox="1"/>
          <p:nvPr>
            <p:ph type="title"/>
          </p:nvPr>
        </p:nvSpPr>
        <p:spPr>
          <a:xfrm>
            <a:off x="586240" y="617945"/>
            <a:ext cx="5647916" cy="92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9"/>
          <p:cNvSpPr/>
          <p:nvPr/>
        </p:nvSpPr>
        <p:spPr>
          <a:xfrm>
            <a:off x="1" y="0"/>
            <a:ext cx="2957133" cy="7559675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89"/>
          <p:cNvSpPr/>
          <p:nvPr/>
        </p:nvSpPr>
        <p:spPr>
          <a:xfrm>
            <a:off x="0" y="4079076"/>
            <a:ext cx="10375275" cy="2661635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>
                  <a:alpha val="89803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9"/>
          <p:cNvSpPr txBox="1"/>
          <p:nvPr>
            <p:ph type="title"/>
          </p:nvPr>
        </p:nvSpPr>
        <p:spPr>
          <a:xfrm>
            <a:off x="813079" y="4528790"/>
            <a:ext cx="9364299" cy="173025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14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" name="Google Shape;313;p89"/>
          <p:cNvGrpSpPr/>
          <p:nvPr/>
        </p:nvGrpSpPr>
        <p:grpSpPr>
          <a:xfrm>
            <a:off x="13226426" y="6792671"/>
            <a:ext cx="75511" cy="487140"/>
            <a:chOff x="11998459" y="6162188"/>
            <a:chExt cx="68500" cy="441925"/>
          </a:xfrm>
        </p:grpSpPr>
        <p:sp>
          <p:nvSpPr>
            <p:cNvPr id="314" name="Google Shape;314;p8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89"/>
          <p:cNvSpPr txBox="1"/>
          <p:nvPr/>
        </p:nvSpPr>
        <p:spPr>
          <a:xfrm rot="-5400000">
            <a:off x="12396100" y="5831937"/>
            <a:ext cx="1740861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2021. All rights reserved.</a:t>
            </a:r>
            <a:endParaRPr/>
          </a:p>
        </p:txBody>
      </p:sp>
      <p:sp>
        <p:nvSpPr>
          <p:cNvPr id="328" name="Google Shape;328;p89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0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9803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0"/>
          <p:cNvSpPr txBox="1"/>
          <p:nvPr>
            <p:ph type="title"/>
          </p:nvPr>
        </p:nvSpPr>
        <p:spPr>
          <a:xfrm>
            <a:off x="1093955" y="4438908"/>
            <a:ext cx="7480282" cy="173025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9803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14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90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34" name="Google Shape;334;p90"/>
          <p:cNvCxnSpPr/>
          <p:nvPr/>
        </p:nvCxnSpPr>
        <p:spPr>
          <a:xfrm>
            <a:off x="1093954" y="6296757"/>
            <a:ext cx="1700328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5" name="Google Shape;335;p90"/>
          <p:cNvGrpSpPr/>
          <p:nvPr/>
        </p:nvGrpSpPr>
        <p:grpSpPr>
          <a:xfrm>
            <a:off x="13205411" y="4993181"/>
            <a:ext cx="122149" cy="2257231"/>
            <a:chOff x="11979437" y="4529724"/>
            <a:chExt cx="110809" cy="2047719"/>
          </a:xfrm>
        </p:grpSpPr>
        <p:grpSp>
          <p:nvGrpSpPr>
            <p:cNvPr id="336" name="Google Shape;336;p90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337" name="Google Shape;337;p90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90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90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90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90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90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90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90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90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90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90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90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90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90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2021. All rights reserved.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1"/>
          <p:cNvSpPr/>
          <p:nvPr/>
        </p:nvSpPr>
        <p:spPr>
          <a:xfrm>
            <a:off x="0" y="0"/>
            <a:ext cx="13441098" cy="7559675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91"/>
          <p:cNvGrpSpPr/>
          <p:nvPr/>
        </p:nvGrpSpPr>
        <p:grpSpPr>
          <a:xfrm>
            <a:off x="-662" y="605474"/>
            <a:ext cx="13441098" cy="6348727"/>
            <a:chOff x="-600" y="549275"/>
            <a:chExt cx="12193200" cy="5759450"/>
          </a:xfrm>
        </p:grpSpPr>
        <p:cxnSp>
          <p:nvCxnSpPr>
            <p:cNvPr id="354" name="Google Shape;354;p91"/>
            <p:cNvCxnSpPr/>
            <p:nvPr/>
          </p:nvCxnSpPr>
          <p:spPr>
            <a:xfrm>
              <a:off x="-600" y="549275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91"/>
            <p:cNvCxnSpPr/>
            <p:nvPr/>
          </p:nvCxnSpPr>
          <p:spPr>
            <a:xfrm>
              <a:off x="-600" y="1072861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91"/>
            <p:cNvCxnSpPr/>
            <p:nvPr/>
          </p:nvCxnSpPr>
          <p:spPr>
            <a:xfrm>
              <a:off x="-600" y="1334654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91"/>
            <p:cNvCxnSpPr/>
            <p:nvPr/>
          </p:nvCxnSpPr>
          <p:spPr>
            <a:xfrm>
              <a:off x="-600" y="1596447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p91"/>
            <p:cNvCxnSpPr/>
            <p:nvPr/>
          </p:nvCxnSpPr>
          <p:spPr>
            <a:xfrm>
              <a:off x="-600" y="1858240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91"/>
            <p:cNvCxnSpPr/>
            <p:nvPr/>
          </p:nvCxnSpPr>
          <p:spPr>
            <a:xfrm>
              <a:off x="-600" y="2120033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91"/>
            <p:cNvCxnSpPr/>
            <p:nvPr/>
          </p:nvCxnSpPr>
          <p:spPr>
            <a:xfrm>
              <a:off x="-600" y="2381826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91"/>
            <p:cNvCxnSpPr/>
            <p:nvPr/>
          </p:nvCxnSpPr>
          <p:spPr>
            <a:xfrm>
              <a:off x="-600" y="2643619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p91"/>
            <p:cNvCxnSpPr/>
            <p:nvPr/>
          </p:nvCxnSpPr>
          <p:spPr>
            <a:xfrm>
              <a:off x="-600" y="2905412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3" name="Google Shape;363;p91"/>
            <p:cNvCxnSpPr/>
            <p:nvPr/>
          </p:nvCxnSpPr>
          <p:spPr>
            <a:xfrm>
              <a:off x="-600" y="3167205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91"/>
            <p:cNvCxnSpPr/>
            <p:nvPr/>
          </p:nvCxnSpPr>
          <p:spPr>
            <a:xfrm>
              <a:off x="-600" y="3428998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p91"/>
            <p:cNvCxnSpPr/>
            <p:nvPr/>
          </p:nvCxnSpPr>
          <p:spPr>
            <a:xfrm>
              <a:off x="-600" y="3690791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91"/>
            <p:cNvCxnSpPr/>
            <p:nvPr/>
          </p:nvCxnSpPr>
          <p:spPr>
            <a:xfrm>
              <a:off x="-600" y="3952584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91"/>
            <p:cNvCxnSpPr/>
            <p:nvPr/>
          </p:nvCxnSpPr>
          <p:spPr>
            <a:xfrm>
              <a:off x="-600" y="4214377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91"/>
            <p:cNvCxnSpPr/>
            <p:nvPr/>
          </p:nvCxnSpPr>
          <p:spPr>
            <a:xfrm>
              <a:off x="-600" y="4476170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91"/>
            <p:cNvCxnSpPr/>
            <p:nvPr/>
          </p:nvCxnSpPr>
          <p:spPr>
            <a:xfrm>
              <a:off x="-600" y="4737963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91"/>
            <p:cNvCxnSpPr/>
            <p:nvPr/>
          </p:nvCxnSpPr>
          <p:spPr>
            <a:xfrm>
              <a:off x="-600" y="4999756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91"/>
            <p:cNvCxnSpPr/>
            <p:nvPr/>
          </p:nvCxnSpPr>
          <p:spPr>
            <a:xfrm>
              <a:off x="-600" y="5261549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91"/>
            <p:cNvCxnSpPr/>
            <p:nvPr/>
          </p:nvCxnSpPr>
          <p:spPr>
            <a:xfrm>
              <a:off x="-600" y="5523342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91"/>
            <p:cNvCxnSpPr/>
            <p:nvPr/>
          </p:nvCxnSpPr>
          <p:spPr>
            <a:xfrm>
              <a:off x="-600" y="5785135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91"/>
            <p:cNvCxnSpPr/>
            <p:nvPr/>
          </p:nvCxnSpPr>
          <p:spPr>
            <a:xfrm>
              <a:off x="-600" y="811068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91"/>
            <p:cNvCxnSpPr/>
            <p:nvPr/>
          </p:nvCxnSpPr>
          <p:spPr>
            <a:xfrm>
              <a:off x="-600" y="6308725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91"/>
            <p:cNvCxnSpPr/>
            <p:nvPr/>
          </p:nvCxnSpPr>
          <p:spPr>
            <a:xfrm>
              <a:off x="-600" y="6046928"/>
              <a:ext cx="12193200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7" name="Google Shape;377;p91"/>
          <p:cNvSpPr/>
          <p:nvPr/>
        </p:nvSpPr>
        <p:spPr>
          <a:xfrm>
            <a:off x="606579" y="6954197"/>
            <a:ext cx="12225955" cy="288585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1"/>
          <p:cNvSpPr/>
          <p:nvPr/>
        </p:nvSpPr>
        <p:spPr>
          <a:xfrm>
            <a:off x="607242" y="1486164"/>
            <a:ext cx="12242140" cy="561301"/>
          </a:xfrm>
          <a:prstGeom prst="rect">
            <a:avLst/>
          </a:prstGeom>
          <a:solidFill>
            <a:srgbClr val="FF0000">
              <a:alpha val="4705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91"/>
          <p:cNvSpPr/>
          <p:nvPr/>
        </p:nvSpPr>
        <p:spPr>
          <a:xfrm>
            <a:off x="607241" y="2336944"/>
            <a:ext cx="12225295" cy="4617257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2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91"/>
          <p:cNvGrpSpPr/>
          <p:nvPr/>
        </p:nvGrpSpPr>
        <p:grpSpPr>
          <a:xfrm>
            <a:off x="1339721" y="2047465"/>
            <a:ext cx="10762182" cy="4914220"/>
            <a:chOff x="1215339" y="549274"/>
            <a:chExt cx="9763000" cy="5759450"/>
          </a:xfrm>
        </p:grpSpPr>
        <p:sp>
          <p:nvSpPr>
            <p:cNvPr id="381" name="Google Shape;381;p91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91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1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91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91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91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91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91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91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91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91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91"/>
          <p:cNvSpPr txBox="1"/>
          <p:nvPr/>
        </p:nvSpPr>
        <p:spPr>
          <a:xfrm>
            <a:off x="607240" y="6955881"/>
            <a:ext cx="9955173" cy="3053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2"/>
              <a:buFont typeface="Arial"/>
              <a:buNone/>
            </a:pPr>
            <a:r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2"/>
              <a:buFont typeface="Arial"/>
              <a:buNone/>
            </a:pPr>
            <a:r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/>
          </a:p>
        </p:txBody>
      </p:sp>
      <p:sp>
        <p:nvSpPr>
          <p:cNvPr id="393" name="Google Shape;393;p91"/>
          <p:cNvSpPr txBox="1"/>
          <p:nvPr>
            <p:ph idx="12" type="sldNum"/>
          </p:nvPr>
        </p:nvSpPr>
        <p:spPr>
          <a:xfrm>
            <a:off x="12666099" y="7110179"/>
            <a:ext cx="166103" cy="1696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394" name="Google Shape;394;p91"/>
          <p:cNvGrpSpPr/>
          <p:nvPr/>
        </p:nvGrpSpPr>
        <p:grpSpPr>
          <a:xfrm>
            <a:off x="607242" y="6786515"/>
            <a:ext cx="12224960" cy="60847"/>
            <a:chOff x="550864" y="6156603"/>
            <a:chExt cx="11089971" cy="55199"/>
          </a:xfrm>
        </p:grpSpPr>
        <p:sp>
          <p:nvSpPr>
            <p:cNvPr id="395" name="Google Shape;395;p91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1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1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1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91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91"/>
          <p:cNvGrpSpPr/>
          <p:nvPr/>
        </p:nvGrpSpPr>
        <p:grpSpPr>
          <a:xfrm>
            <a:off x="13205411" y="4993181"/>
            <a:ext cx="122149" cy="2257232"/>
            <a:chOff x="11979437" y="4529724"/>
            <a:chExt cx="110809" cy="2047719"/>
          </a:xfrm>
        </p:grpSpPr>
        <p:grpSp>
          <p:nvGrpSpPr>
            <p:cNvPr id="401" name="Google Shape;401;p91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402" name="Google Shape;402;p91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1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1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1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1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91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1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1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91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91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91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91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91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15" name="Google Shape;415;p9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91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2021. All rights reserved.</a:t>
              </a:r>
              <a:endParaRPr/>
            </a:p>
          </p:txBody>
        </p:sp>
      </p:grpSp>
      <p:sp>
        <p:nvSpPr>
          <p:cNvPr id="417" name="Google Shape;417;p91"/>
          <p:cNvSpPr txBox="1"/>
          <p:nvPr>
            <p:ph type="title"/>
          </p:nvPr>
        </p:nvSpPr>
        <p:spPr>
          <a:xfrm>
            <a:off x="586241" y="617945"/>
            <a:ext cx="12224961" cy="488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8" name="Google Shape;418;p91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61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2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3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>
  <p:cSld name="5_Title 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64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>
  <p:cSld name="6_Titl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6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Column">
  <p:cSld name="1_2 Column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67"/>
          <p:cNvSpPr txBox="1"/>
          <p:nvPr>
            <p:ph idx="1" type="body"/>
          </p:nvPr>
        </p:nvSpPr>
        <p:spPr>
          <a:xfrm>
            <a:off x="607241" y="2398421"/>
            <a:ext cx="5953400" cy="1384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543"/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 sz="1543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54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 sz="1543"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67"/>
          <p:cNvSpPr txBox="1"/>
          <p:nvPr>
            <p:ph idx="2" type="body"/>
          </p:nvPr>
        </p:nvSpPr>
        <p:spPr>
          <a:xfrm>
            <a:off x="607241" y="2047414"/>
            <a:ext cx="5953400" cy="41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98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Char char="−"/>
              <a:defRPr/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67"/>
          <p:cNvSpPr txBox="1"/>
          <p:nvPr>
            <p:ph idx="3" type="body"/>
          </p:nvPr>
        </p:nvSpPr>
        <p:spPr>
          <a:xfrm>
            <a:off x="6879137" y="2398422"/>
            <a:ext cx="5953400" cy="1384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543"/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 sz="1543"/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Char char="−"/>
              <a:defRPr sz="1543"/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 sz="1543"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 sz="1543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67"/>
          <p:cNvSpPr txBox="1"/>
          <p:nvPr>
            <p:ph idx="4" type="body"/>
          </p:nvPr>
        </p:nvSpPr>
        <p:spPr>
          <a:xfrm>
            <a:off x="6879137" y="2047414"/>
            <a:ext cx="5953400" cy="41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984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Char char="−"/>
              <a:defRPr/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67"/>
          <p:cNvSpPr txBox="1"/>
          <p:nvPr>
            <p:ph idx="11" type="ftr"/>
          </p:nvPr>
        </p:nvSpPr>
        <p:spPr>
          <a:xfrm>
            <a:off x="607242" y="7127144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2)" showMasterSp="0" type="title">
  <p:cSld name="TITL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465" name="Google Shape;46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631" y="297625"/>
            <a:ext cx="12844510" cy="69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92"/>
          <p:cNvSpPr/>
          <p:nvPr/>
        </p:nvSpPr>
        <p:spPr>
          <a:xfrm>
            <a:off x="591351" y="595250"/>
            <a:ext cx="7015195" cy="696442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019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019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2"/>
          <p:cNvSpPr txBox="1"/>
          <p:nvPr>
            <p:ph type="ctrTitle"/>
          </p:nvPr>
        </p:nvSpPr>
        <p:spPr>
          <a:xfrm>
            <a:off x="995302" y="3974106"/>
            <a:ext cx="5884248" cy="7634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512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92"/>
          <p:cNvSpPr txBox="1"/>
          <p:nvPr>
            <p:ph idx="1" type="subTitle"/>
          </p:nvPr>
        </p:nvSpPr>
        <p:spPr>
          <a:xfrm>
            <a:off x="995302" y="4793503"/>
            <a:ext cx="5884248" cy="463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9" name="Google Shape;469;p92"/>
          <p:cNvSpPr txBox="1"/>
          <p:nvPr>
            <p:ph idx="10" type="dt"/>
          </p:nvPr>
        </p:nvSpPr>
        <p:spPr>
          <a:xfrm>
            <a:off x="995302" y="6529771"/>
            <a:ext cx="1763667" cy="237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0" name="Google Shape;47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02" y="993993"/>
            <a:ext cx="2753051" cy="63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3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93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4" name="Google Shape;474;p93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Breaker Slide_1">
    <p:bg>
      <p:bgPr>
        <a:solidFill>
          <a:schemeClr val="lt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4"/>
          <p:cNvSpPr/>
          <p:nvPr/>
        </p:nvSpPr>
        <p:spPr>
          <a:xfrm>
            <a:off x="1" y="0"/>
            <a:ext cx="2957133" cy="7559675"/>
          </a:xfrm>
          <a:prstGeom prst="rect">
            <a:avLst/>
          </a:prstGeom>
          <a:solidFill>
            <a:schemeClr val="lt2">
              <a:alpha val="69019"/>
            </a:schemeClr>
          </a:soli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94"/>
          <p:cNvSpPr/>
          <p:nvPr/>
        </p:nvSpPr>
        <p:spPr>
          <a:xfrm>
            <a:off x="0" y="4079076"/>
            <a:ext cx="10375275" cy="2661635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>
                  <a:alpha val="89019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94"/>
          <p:cNvSpPr txBox="1"/>
          <p:nvPr>
            <p:ph type="title"/>
          </p:nvPr>
        </p:nvSpPr>
        <p:spPr>
          <a:xfrm>
            <a:off x="813079" y="4935877"/>
            <a:ext cx="9364299" cy="91608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9019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0" name="Google Shape;480;p94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481" name="Google Shape;481;p9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9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9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9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9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9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94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94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" showMasterSp="0">
  <p:cSld name="Last Page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5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019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95"/>
          <p:cNvSpPr txBox="1"/>
          <p:nvPr/>
        </p:nvSpPr>
        <p:spPr>
          <a:xfrm>
            <a:off x="607240" y="6575817"/>
            <a:ext cx="3338896" cy="407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IN" sz="1323" u="sng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www.infomineo.com</a:t>
            </a:r>
            <a:endParaRPr b="1" i="0" sz="1323" u="none" cap="none" strike="noStrik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32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313" y="3313617"/>
            <a:ext cx="4055150" cy="93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2201" y="6575816"/>
            <a:ext cx="40823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33934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85667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 (with background)">
  <p:cSld name="1_Title only (with background)"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6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96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6" name="Google Shape;506;p96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96"/>
          <p:cNvSpPr txBox="1"/>
          <p:nvPr>
            <p:ph idx="1" type="body"/>
          </p:nvPr>
        </p:nvSpPr>
        <p:spPr>
          <a:xfrm>
            <a:off x="607239" y="1133537"/>
            <a:ext cx="12224961" cy="463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205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out Title" showMasterSp="0">
  <p:cSld name="Without Title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7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510" name="Google Shape;510;p97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511" name="Google Shape;511;p9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4" name="Google Shape;524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3020766" y="6998641"/>
            <a:ext cx="486604" cy="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7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97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" showMasterSp="0">
  <p:cSld name="Last Pag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8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6810" y="2857381"/>
            <a:ext cx="4835487" cy="18080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8"/>
          <p:cNvSpPr txBox="1"/>
          <p:nvPr/>
        </p:nvSpPr>
        <p:spPr>
          <a:xfrm>
            <a:off x="607240" y="6575816"/>
            <a:ext cx="3358292" cy="407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23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www.infomineo.com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2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2023. All rights reserved.</a:t>
            </a:r>
            <a:endParaRPr/>
          </a:p>
        </p:txBody>
      </p:sp>
      <p:pic>
        <p:nvPicPr>
          <p:cNvPr id="82" name="Google Shape;82;p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2201" y="6575816"/>
            <a:ext cx="40823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3934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85667" y="6575816"/>
            <a:ext cx="406553" cy="40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8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98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0" name="Google Shape;530;p98"/>
          <p:cNvSpPr txBox="1"/>
          <p:nvPr>
            <p:ph idx="1" type="body"/>
          </p:nvPr>
        </p:nvSpPr>
        <p:spPr>
          <a:xfrm>
            <a:off x="607241" y="2398421"/>
            <a:ext cx="5953400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p98"/>
          <p:cNvSpPr txBox="1"/>
          <p:nvPr>
            <p:ph idx="2" type="body"/>
          </p:nvPr>
        </p:nvSpPr>
        <p:spPr>
          <a:xfrm>
            <a:off x="607241" y="2047413"/>
            <a:ext cx="5953400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" name="Google Shape;532;p98"/>
          <p:cNvSpPr txBox="1"/>
          <p:nvPr>
            <p:ph idx="3" type="body"/>
          </p:nvPr>
        </p:nvSpPr>
        <p:spPr>
          <a:xfrm>
            <a:off x="6879137" y="2398421"/>
            <a:ext cx="5953400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98"/>
          <p:cNvSpPr txBox="1"/>
          <p:nvPr>
            <p:ph idx="4" type="body"/>
          </p:nvPr>
        </p:nvSpPr>
        <p:spPr>
          <a:xfrm>
            <a:off x="6879137" y="2047413"/>
            <a:ext cx="5953400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98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9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99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8" name="Google Shape;538;p99"/>
          <p:cNvSpPr txBox="1"/>
          <p:nvPr>
            <p:ph idx="1" type="body"/>
          </p:nvPr>
        </p:nvSpPr>
        <p:spPr>
          <a:xfrm>
            <a:off x="607242" y="2398421"/>
            <a:ext cx="3865893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99"/>
          <p:cNvSpPr txBox="1"/>
          <p:nvPr>
            <p:ph idx="2" type="body"/>
          </p:nvPr>
        </p:nvSpPr>
        <p:spPr>
          <a:xfrm>
            <a:off x="607242" y="2047413"/>
            <a:ext cx="3865893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99"/>
          <p:cNvSpPr txBox="1"/>
          <p:nvPr>
            <p:ph idx="3" type="body"/>
          </p:nvPr>
        </p:nvSpPr>
        <p:spPr>
          <a:xfrm>
            <a:off x="8968491" y="2398421"/>
            <a:ext cx="3864046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99"/>
          <p:cNvSpPr txBox="1"/>
          <p:nvPr>
            <p:ph idx="4" type="body"/>
          </p:nvPr>
        </p:nvSpPr>
        <p:spPr>
          <a:xfrm>
            <a:off x="8968491" y="2047413"/>
            <a:ext cx="3864046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99"/>
          <p:cNvSpPr txBox="1"/>
          <p:nvPr>
            <p:ph idx="5" type="body"/>
          </p:nvPr>
        </p:nvSpPr>
        <p:spPr>
          <a:xfrm>
            <a:off x="4788760" y="2398421"/>
            <a:ext cx="3864046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99"/>
          <p:cNvSpPr txBox="1"/>
          <p:nvPr>
            <p:ph idx="6" type="body"/>
          </p:nvPr>
        </p:nvSpPr>
        <p:spPr>
          <a:xfrm>
            <a:off x="4788760" y="2047413"/>
            <a:ext cx="3864046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99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0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00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8" name="Google Shape;548;p100"/>
          <p:cNvSpPr txBox="1"/>
          <p:nvPr>
            <p:ph idx="1" type="body"/>
          </p:nvPr>
        </p:nvSpPr>
        <p:spPr>
          <a:xfrm>
            <a:off x="607242" y="2398421"/>
            <a:ext cx="2186609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100"/>
          <p:cNvSpPr txBox="1"/>
          <p:nvPr>
            <p:ph idx="2" type="body"/>
          </p:nvPr>
        </p:nvSpPr>
        <p:spPr>
          <a:xfrm>
            <a:off x="607242" y="2047413"/>
            <a:ext cx="2186609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p100"/>
          <p:cNvSpPr txBox="1"/>
          <p:nvPr>
            <p:ph idx="3" type="body"/>
          </p:nvPr>
        </p:nvSpPr>
        <p:spPr>
          <a:xfrm>
            <a:off x="5626418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100"/>
          <p:cNvSpPr txBox="1"/>
          <p:nvPr>
            <p:ph idx="4" type="body"/>
          </p:nvPr>
        </p:nvSpPr>
        <p:spPr>
          <a:xfrm>
            <a:off x="5626418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100"/>
          <p:cNvSpPr txBox="1"/>
          <p:nvPr>
            <p:ph idx="5" type="body"/>
          </p:nvPr>
        </p:nvSpPr>
        <p:spPr>
          <a:xfrm>
            <a:off x="3116830" y="2398421"/>
            <a:ext cx="2186609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100"/>
          <p:cNvSpPr txBox="1"/>
          <p:nvPr>
            <p:ph idx="6" type="body"/>
          </p:nvPr>
        </p:nvSpPr>
        <p:spPr>
          <a:xfrm>
            <a:off x="3116830" y="2047413"/>
            <a:ext cx="2186609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100"/>
          <p:cNvSpPr txBox="1"/>
          <p:nvPr>
            <p:ph idx="7" type="body"/>
          </p:nvPr>
        </p:nvSpPr>
        <p:spPr>
          <a:xfrm>
            <a:off x="8136006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8" type="body"/>
          </p:nvPr>
        </p:nvSpPr>
        <p:spPr>
          <a:xfrm>
            <a:off x="8136006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100"/>
          <p:cNvSpPr txBox="1"/>
          <p:nvPr>
            <p:ph idx="9" type="body"/>
          </p:nvPr>
        </p:nvSpPr>
        <p:spPr>
          <a:xfrm>
            <a:off x="10649524" y="2398421"/>
            <a:ext cx="2182678" cy="366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43"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260"/>
              <a:buChar char="▪"/>
              <a:defRPr sz="1543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400"/>
              <a:buChar char="−"/>
              <a:defRPr sz="1543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100"/>
          <p:cNvSpPr txBox="1"/>
          <p:nvPr>
            <p:ph idx="13" type="body"/>
          </p:nvPr>
        </p:nvSpPr>
        <p:spPr>
          <a:xfrm>
            <a:off x="10649524" y="2047413"/>
            <a:ext cx="2182678" cy="431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984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indent="-331469" lvl="3" marL="18288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100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Left_2">
  <p:cSld name="1/3 Blue on Left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1"/>
          <p:cNvSpPr/>
          <p:nvPr/>
        </p:nvSpPr>
        <p:spPr>
          <a:xfrm>
            <a:off x="0" y="-1"/>
            <a:ext cx="4475269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1"/>
          <p:cNvSpPr txBox="1"/>
          <p:nvPr>
            <p:ph type="title"/>
          </p:nvPr>
        </p:nvSpPr>
        <p:spPr>
          <a:xfrm>
            <a:off x="624082" y="3436343"/>
            <a:ext cx="3342819" cy="686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96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01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63" name="Google Shape;563;p101"/>
          <p:cNvSpPr txBox="1"/>
          <p:nvPr>
            <p:ph idx="11" type="ftr"/>
          </p:nvPr>
        </p:nvSpPr>
        <p:spPr>
          <a:xfrm>
            <a:off x="480717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Blue on Left">
  <p:cSld name="1/2 Blue on Left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2"/>
          <p:cNvSpPr/>
          <p:nvPr/>
        </p:nvSpPr>
        <p:spPr>
          <a:xfrm>
            <a:off x="1" y="-1"/>
            <a:ext cx="6722684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019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2"/>
          <p:cNvSpPr txBox="1"/>
          <p:nvPr>
            <p:ph type="title"/>
          </p:nvPr>
        </p:nvSpPr>
        <p:spPr>
          <a:xfrm>
            <a:off x="594604" y="620427"/>
            <a:ext cx="5593654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102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68" name="Google Shape;568;p102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102"/>
          <p:cNvSpPr txBox="1"/>
          <p:nvPr>
            <p:ph idx="11" type="ftr"/>
          </p:nvPr>
        </p:nvSpPr>
        <p:spPr>
          <a:xfrm>
            <a:off x="605442" y="7110214"/>
            <a:ext cx="5593654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G (with Title)" showMasterSp="0">
  <p:cSld name="Gradient BG (with Title)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3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019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03"/>
          <p:cNvSpPr txBox="1"/>
          <p:nvPr>
            <p:ph type="title"/>
          </p:nvPr>
        </p:nvSpPr>
        <p:spPr>
          <a:xfrm>
            <a:off x="594604" y="617944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3" name="Google Shape;573;p103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4" name="Google Shape;574;p103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575" name="Google Shape;575;p10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0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0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0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0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0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0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103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3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90" name="Google Shape;590;p103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BG (with Title)" showMasterSp="0">
  <p:cSld name="1_Gradient BG (with Title)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4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019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104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594" name="Google Shape;594;p10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104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04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9" name="Google Shape;609;p104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Blue on Right">
  <p:cSld name="1/3 Blue on Right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5"/>
          <p:cNvSpPr/>
          <p:nvPr/>
        </p:nvSpPr>
        <p:spPr>
          <a:xfrm>
            <a:off x="8967305" y="-1"/>
            <a:ext cx="4475269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019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05"/>
          <p:cNvSpPr txBox="1"/>
          <p:nvPr>
            <p:ph type="title"/>
          </p:nvPr>
        </p:nvSpPr>
        <p:spPr>
          <a:xfrm>
            <a:off x="594604" y="620428"/>
            <a:ext cx="80042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105"/>
          <p:cNvSpPr txBox="1"/>
          <p:nvPr>
            <p:ph idx="12" type="sldNum"/>
          </p:nvPr>
        </p:nvSpPr>
        <p:spPr>
          <a:xfrm>
            <a:off x="12666430" y="7104742"/>
            <a:ext cx="166104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14" name="Google Shape;614;p105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15" name="Google Shape;615;p105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616" name="Google Shape;616;p10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0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0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0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105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05"/>
          <p:cNvSpPr txBox="1"/>
          <p:nvPr>
            <p:ph idx="11" type="ftr"/>
          </p:nvPr>
        </p:nvSpPr>
        <p:spPr>
          <a:xfrm>
            <a:off x="607240" y="7110214"/>
            <a:ext cx="8021095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2" showMasterSp="0">
  <p:cSld name="Breaker Slide_2">
    <p:bg>
      <p:bgPr>
        <a:solidFill>
          <a:schemeClr val="lt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06"/>
          <p:cNvSpPr/>
          <p:nvPr/>
        </p:nvSpPr>
        <p:spPr>
          <a:xfrm>
            <a:off x="0" y="0"/>
            <a:ext cx="13439775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9019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06"/>
          <p:cNvSpPr txBox="1"/>
          <p:nvPr>
            <p:ph type="title"/>
          </p:nvPr>
        </p:nvSpPr>
        <p:spPr>
          <a:xfrm>
            <a:off x="1093955" y="4845995"/>
            <a:ext cx="7480282" cy="91608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29019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614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5" name="Google Shape;635;p106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636" name="Google Shape;636;p10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0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0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0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0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0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0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0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0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0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0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0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0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106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6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51" name="Google Shape;651;p106"/>
          <p:cNvCxnSpPr/>
          <p:nvPr/>
        </p:nvCxnSpPr>
        <p:spPr>
          <a:xfrm>
            <a:off x="1093954" y="6296757"/>
            <a:ext cx="1700328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s" showMasterSp="0">
  <p:cSld name="Guides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7"/>
          <p:cNvSpPr/>
          <p:nvPr/>
        </p:nvSpPr>
        <p:spPr>
          <a:xfrm>
            <a:off x="0" y="0"/>
            <a:ext cx="13441098" cy="7559675"/>
          </a:xfrm>
          <a:custGeom>
            <a:rect b="b" l="l" r="r" t="t"/>
            <a:pathLst>
              <a:path extrusionOk="0" h="6858000" w="1219320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3921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07"/>
          <p:cNvGrpSpPr/>
          <p:nvPr/>
        </p:nvGrpSpPr>
        <p:grpSpPr>
          <a:xfrm>
            <a:off x="-661" y="605474"/>
            <a:ext cx="13441099" cy="6348727"/>
            <a:chOff x="-600" y="549275"/>
            <a:chExt cx="12193201" cy="5759450"/>
          </a:xfrm>
        </p:grpSpPr>
        <p:cxnSp>
          <p:nvCxnSpPr>
            <p:cNvPr id="655" name="Google Shape;655;p107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6" name="Google Shape;656;p107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7" name="Google Shape;657;p107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8" name="Google Shape;658;p107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9" name="Google Shape;659;p107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0" name="Google Shape;660;p107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1" name="Google Shape;661;p107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2" name="Google Shape;662;p107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3" name="Google Shape;663;p107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107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5" name="Google Shape;665;p107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6" name="Google Shape;666;p107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7" name="Google Shape;667;p107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8" name="Google Shape;668;p107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9" name="Google Shape;669;p107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0" name="Google Shape;670;p107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107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107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3" name="Google Shape;673;p107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107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107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107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107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cap="flat" cmpd="sng" w="9525">
              <a:solidFill>
                <a:schemeClr val="dk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8" name="Google Shape;678;p107"/>
          <p:cNvSpPr/>
          <p:nvPr/>
        </p:nvSpPr>
        <p:spPr>
          <a:xfrm>
            <a:off x="606579" y="6954197"/>
            <a:ext cx="12225955" cy="288585"/>
          </a:xfrm>
          <a:prstGeom prst="rect">
            <a:avLst/>
          </a:prstGeom>
          <a:solidFill>
            <a:srgbClr val="FF0000">
              <a:alpha val="9019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07"/>
          <p:cNvSpPr/>
          <p:nvPr/>
        </p:nvSpPr>
        <p:spPr>
          <a:xfrm>
            <a:off x="607242" y="1486164"/>
            <a:ext cx="12242140" cy="561301"/>
          </a:xfrm>
          <a:prstGeom prst="rect">
            <a:avLst/>
          </a:prstGeom>
          <a:solidFill>
            <a:srgbClr val="FF0000">
              <a:alpha val="3921"/>
            </a:srgbClr>
          </a:solidFill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07"/>
          <p:cNvSpPr/>
          <p:nvPr/>
        </p:nvSpPr>
        <p:spPr>
          <a:xfrm>
            <a:off x="607241" y="2336944"/>
            <a:ext cx="12225295" cy="4617257"/>
          </a:xfrm>
          <a:custGeom>
            <a:rect b="b" l="l" r="r" t="t"/>
            <a:pathLst>
              <a:path extrusionOk="0" h="5537797" w="10931999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cap="flat" cmpd="sng" w="9525">
            <a:solidFill>
              <a:schemeClr val="dk2">
                <a:alpha val="3411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2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107"/>
          <p:cNvGrpSpPr/>
          <p:nvPr/>
        </p:nvGrpSpPr>
        <p:grpSpPr>
          <a:xfrm>
            <a:off x="1339721" y="2047465"/>
            <a:ext cx="10762182" cy="4914220"/>
            <a:chOff x="1215339" y="549274"/>
            <a:chExt cx="9763000" cy="5759450"/>
          </a:xfrm>
        </p:grpSpPr>
        <p:sp>
          <p:nvSpPr>
            <p:cNvPr id="682" name="Google Shape;682;p107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07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07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07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07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07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07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07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07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07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07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107"/>
          <p:cNvSpPr txBox="1"/>
          <p:nvPr/>
        </p:nvSpPr>
        <p:spPr>
          <a:xfrm>
            <a:off x="607240" y="6955881"/>
            <a:ext cx="9955173" cy="3053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07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95" name="Google Shape;695;p107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6" name="Google Shape;696;p107"/>
          <p:cNvGrpSpPr/>
          <p:nvPr/>
        </p:nvGrpSpPr>
        <p:grpSpPr>
          <a:xfrm>
            <a:off x="607242" y="6786515"/>
            <a:ext cx="12224960" cy="60847"/>
            <a:chOff x="550864" y="6156603"/>
            <a:chExt cx="11089971" cy="55199"/>
          </a:xfrm>
        </p:grpSpPr>
        <p:sp>
          <p:nvSpPr>
            <p:cNvPr id="697" name="Google Shape;697;p107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07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07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07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07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01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1)" showMasterSp="0">
  <p:cSld name="Title Slide (Option 1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86" name="Google Shape;86;p69"/>
          <p:cNvPicPr preferRelativeResize="0"/>
          <p:nvPr/>
        </p:nvPicPr>
        <p:blipFill rotWithShape="1">
          <a:blip r:embed="rId2">
            <a:alphaModFix/>
          </a:blip>
          <a:srcRect b="-4" l="-1" r="-1" t="-4"/>
          <a:stretch/>
        </p:blipFill>
        <p:spPr>
          <a:xfrm>
            <a:off x="0" y="0"/>
            <a:ext cx="13439775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9"/>
          <p:cNvSpPr/>
          <p:nvPr/>
        </p:nvSpPr>
        <p:spPr>
          <a:xfrm>
            <a:off x="591351" y="0"/>
            <a:ext cx="7014534" cy="1626156"/>
          </a:xfrm>
          <a:prstGeom prst="rect">
            <a:avLst/>
          </a:prstGeom>
          <a:gradFill>
            <a:gsLst>
              <a:gs pos="0">
                <a:srgbClr val="062379"/>
              </a:gs>
              <a:gs pos="45000">
                <a:srgbClr val="062379">
                  <a:alpha val="89803"/>
                </a:srgbClr>
              </a:gs>
              <a:gs pos="100000">
                <a:srgbClr val="0934B6">
                  <a:alpha val="8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9"/>
          <p:cNvSpPr/>
          <p:nvPr/>
        </p:nvSpPr>
        <p:spPr>
          <a:xfrm>
            <a:off x="591351" y="2033414"/>
            <a:ext cx="7014534" cy="5526261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9"/>
          <p:cNvSpPr txBox="1"/>
          <p:nvPr>
            <p:ph type="ctrTitle"/>
          </p:nvPr>
        </p:nvSpPr>
        <p:spPr>
          <a:xfrm>
            <a:off x="995302" y="3378174"/>
            <a:ext cx="6038903" cy="13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2"/>
              <a:buFont typeface="Franklin Gothic"/>
              <a:buNone/>
              <a:defRPr b="0" sz="5512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9"/>
          <p:cNvSpPr txBox="1"/>
          <p:nvPr>
            <p:ph idx="1" type="subTitle"/>
          </p:nvPr>
        </p:nvSpPr>
        <p:spPr>
          <a:xfrm>
            <a:off x="995302" y="4793503"/>
            <a:ext cx="6038903" cy="322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205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idx="10" type="dt"/>
          </p:nvPr>
        </p:nvSpPr>
        <p:spPr>
          <a:xfrm>
            <a:off x="995302" y="6529771"/>
            <a:ext cx="395942" cy="21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2" name="Google Shape;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606" y="190600"/>
            <a:ext cx="3298595" cy="123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ull-width Page">
  <p:cSld name="5_Full-width Page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3849933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8"/>
          <p:cNvSpPr/>
          <p:nvPr/>
        </p:nvSpPr>
        <p:spPr>
          <a:xfrm>
            <a:off x="1" y="-1"/>
            <a:ext cx="3849932" cy="7559674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3921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8"/>
          <p:cNvSpPr txBox="1"/>
          <p:nvPr>
            <p:ph type="title"/>
          </p:nvPr>
        </p:nvSpPr>
        <p:spPr>
          <a:xfrm>
            <a:off x="414906" y="3321826"/>
            <a:ext cx="3333044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6" name="Google Shape;706;p108"/>
          <p:cNvCxnSpPr/>
          <p:nvPr/>
        </p:nvCxnSpPr>
        <p:spPr>
          <a:xfrm>
            <a:off x="399982" y="3018734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9"/>
          <p:cNvSpPr txBox="1"/>
          <p:nvPr>
            <p:ph type="title"/>
          </p:nvPr>
        </p:nvSpPr>
        <p:spPr>
          <a:xfrm>
            <a:off x="594604" y="617945"/>
            <a:ext cx="12224961" cy="418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09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Page">
  <p:cSld name="Sub-Section Page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0"/>
          <p:cNvSpPr/>
          <p:nvPr/>
        </p:nvSpPr>
        <p:spPr>
          <a:xfrm>
            <a:off x="0" y="2"/>
            <a:ext cx="13439775" cy="76331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57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10"/>
          <p:cNvSpPr/>
          <p:nvPr/>
        </p:nvSpPr>
        <p:spPr>
          <a:xfrm>
            <a:off x="0" y="2866377"/>
            <a:ext cx="13439775" cy="3842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57" u="none" cap="none" strike="noStrike">
              <a:solidFill>
                <a:srgbClr val="4B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10"/>
          <p:cNvSpPr txBox="1"/>
          <p:nvPr>
            <p:ph idx="1" type="body"/>
          </p:nvPr>
        </p:nvSpPr>
        <p:spPr>
          <a:xfrm>
            <a:off x="627015" y="4509008"/>
            <a:ext cx="7129381" cy="479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31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Char char="−"/>
              <a:defRPr/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110"/>
          <p:cNvSpPr txBox="1"/>
          <p:nvPr>
            <p:ph idx="2" type="body"/>
          </p:nvPr>
        </p:nvSpPr>
        <p:spPr>
          <a:xfrm>
            <a:off x="627015" y="5336911"/>
            <a:ext cx="7129381" cy="36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600"/>
              <a:buChar char="−"/>
              <a:defRPr/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/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1"/>
          <p:cNvSpPr txBox="1"/>
          <p:nvPr>
            <p:ph type="title"/>
          </p:nvPr>
        </p:nvSpPr>
        <p:spPr>
          <a:xfrm>
            <a:off x="620298" y="176063"/>
            <a:ext cx="12199180" cy="62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1"/>
          <p:cNvSpPr txBox="1"/>
          <p:nvPr>
            <p:ph idx="1" type="body"/>
          </p:nvPr>
        </p:nvSpPr>
        <p:spPr>
          <a:xfrm>
            <a:off x="620298" y="1716254"/>
            <a:ext cx="12199180" cy="455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  <a:defRPr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00"/>
              <a:buFont typeface="Arial"/>
              <a:buChar char="–"/>
              <a:defRPr/>
            </a:lvl3pPr>
            <a:lvl4pPr indent="-320039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40"/>
              <a:buFont typeface="Arial"/>
              <a:buChar char="–"/>
              <a:defRPr/>
            </a:lvl4pPr>
            <a:lvl5pPr indent="-330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00"/>
              <a:buFont typeface="Arial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2"/>
          <p:cNvSpPr txBox="1"/>
          <p:nvPr>
            <p:ph type="title"/>
          </p:nvPr>
        </p:nvSpPr>
        <p:spPr>
          <a:xfrm>
            <a:off x="583147" y="494470"/>
            <a:ext cx="12273485" cy="30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5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12"/>
          <p:cNvSpPr txBox="1"/>
          <p:nvPr>
            <p:ph idx="1" type="body"/>
          </p:nvPr>
        </p:nvSpPr>
        <p:spPr>
          <a:xfrm>
            <a:off x="583147" y="1795430"/>
            <a:ext cx="12273485" cy="1027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764"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Noto Sans Symbols"/>
              <a:buChar char="⚫"/>
              <a:defRPr sz="1764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–"/>
              <a:defRPr sz="1764">
                <a:solidFill>
                  <a:schemeClr val="dk1"/>
                </a:solidFill>
              </a:defRPr>
            </a:lvl3pPr>
            <a:lvl4pPr indent="-320039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40"/>
              <a:buChar char="▪"/>
              <a:defRPr sz="1764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00"/>
              <a:buChar char="−"/>
              <a:defRPr sz="1764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2)" showMasterSp="0">
  <p:cSld name="Title Slide (Option 2)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94" name="Google Shape;94;p70"/>
          <p:cNvPicPr preferRelativeResize="0"/>
          <p:nvPr/>
        </p:nvPicPr>
        <p:blipFill rotWithShape="1">
          <a:blip r:embed="rId2">
            <a:alphaModFix/>
          </a:blip>
          <a:srcRect b="3933" l="2214" r="2214" t="3933"/>
          <a:stretch/>
        </p:blipFill>
        <p:spPr>
          <a:xfrm>
            <a:off x="297631" y="297625"/>
            <a:ext cx="12844510" cy="69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0"/>
          <p:cNvSpPr/>
          <p:nvPr/>
        </p:nvSpPr>
        <p:spPr>
          <a:xfrm>
            <a:off x="591351" y="595250"/>
            <a:ext cx="7015195" cy="696442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43" y="685901"/>
            <a:ext cx="3298595" cy="12333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0"/>
          <p:cNvSpPr txBox="1"/>
          <p:nvPr>
            <p:ph type="ctrTitle"/>
          </p:nvPr>
        </p:nvSpPr>
        <p:spPr>
          <a:xfrm>
            <a:off x="995302" y="3378174"/>
            <a:ext cx="5884248" cy="13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2"/>
              <a:buFont typeface="Franklin Gothic"/>
              <a:buNone/>
              <a:defRPr sz="5512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0"/>
          <p:cNvSpPr txBox="1"/>
          <p:nvPr>
            <p:ph idx="1" type="subTitle"/>
          </p:nvPr>
        </p:nvSpPr>
        <p:spPr>
          <a:xfrm>
            <a:off x="995302" y="4793503"/>
            <a:ext cx="5884248" cy="322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205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70"/>
          <p:cNvSpPr txBox="1"/>
          <p:nvPr>
            <p:ph idx="10" type="dt"/>
          </p:nvPr>
        </p:nvSpPr>
        <p:spPr>
          <a:xfrm>
            <a:off x="995302" y="6529771"/>
            <a:ext cx="395942" cy="21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3)" showMasterSp="0">
  <p:cSld name="Title Slide (Option 3)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101" name="Google Shape;101;p71"/>
          <p:cNvPicPr preferRelativeResize="0"/>
          <p:nvPr/>
        </p:nvPicPr>
        <p:blipFill rotWithShape="1">
          <a:blip r:embed="rId2">
            <a:alphaModFix/>
          </a:blip>
          <a:srcRect b="8006" l="4517" r="4516" t="8005"/>
          <a:stretch/>
        </p:blipFill>
        <p:spPr>
          <a:xfrm>
            <a:off x="607238" y="605474"/>
            <a:ext cx="12225296" cy="63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1"/>
          <p:cNvSpPr/>
          <p:nvPr/>
        </p:nvSpPr>
        <p:spPr>
          <a:xfrm>
            <a:off x="1194448" y="1190500"/>
            <a:ext cx="6411436" cy="636917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943" y="1452662"/>
            <a:ext cx="3298595" cy="12333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1"/>
          <p:cNvSpPr txBox="1"/>
          <p:nvPr>
            <p:ph idx="10" type="dt"/>
          </p:nvPr>
        </p:nvSpPr>
        <p:spPr>
          <a:xfrm>
            <a:off x="1798970" y="6369176"/>
            <a:ext cx="395942" cy="21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71"/>
          <p:cNvSpPr txBox="1"/>
          <p:nvPr>
            <p:ph type="ctrTitle"/>
          </p:nvPr>
        </p:nvSpPr>
        <p:spPr>
          <a:xfrm>
            <a:off x="1798971" y="3978112"/>
            <a:ext cx="5290511" cy="13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2"/>
              <a:buFont typeface="Franklin Gothic"/>
              <a:buNone/>
              <a:defRPr sz="5512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1"/>
          <p:cNvSpPr txBox="1"/>
          <p:nvPr>
            <p:ph idx="1" type="subTitle"/>
          </p:nvPr>
        </p:nvSpPr>
        <p:spPr>
          <a:xfrm>
            <a:off x="1798971" y="5393441"/>
            <a:ext cx="5290511" cy="322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205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Option 4)" showMasterSp="0">
  <p:cSld name="Title Slide (Option 4)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body of water with a city in the background&#10;&#10;Description automatically generated" id="108" name="Google Shape;108;p72"/>
          <p:cNvPicPr preferRelativeResize="0"/>
          <p:nvPr/>
        </p:nvPicPr>
        <p:blipFill rotWithShape="1">
          <a:blip r:embed="rId2">
            <a:alphaModFix/>
          </a:blip>
          <a:srcRect b="6560" l="-1" r="-1" t="15627"/>
          <a:stretch/>
        </p:blipFill>
        <p:spPr>
          <a:xfrm>
            <a:off x="0" y="1677776"/>
            <a:ext cx="13439775" cy="58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2"/>
          <p:cNvSpPr/>
          <p:nvPr/>
        </p:nvSpPr>
        <p:spPr>
          <a:xfrm>
            <a:off x="591351" y="0"/>
            <a:ext cx="7014534" cy="6954202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901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4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3" y="163623"/>
            <a:ext cx="3561798" cy="133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2"/>
          <p:cNvSpPr txBox="1"/>
          <p:nvPr>
            <p:ph type="ctrTitle"/>
          </p:nvPr>
        </p:nvSpPr>
        <p:spPr>
          <a:xfrm>
            <a:off x="995302" y="3378174"/>
            <a:ext cx="6038903" cy="13593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2"/>
              <a:buFont typeface="Franklin Gothic"/>
              <a:buNone/>
              <a:defRPr sz="5512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2"/>
          <p:cNvSpPr txBox="1"/>
          <p:nvPr>
            <p:ph idx="1" type="subTitle"/>
          </p:nvPr>
        </p:nvSpPr>
        <p:spPr>
          <a:xfrm>
            <a:off x="995302" y="4793503"/>
            <a:ext cx="6038903" cy="322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205"/>
              <a:buNone/>
              <a:defRPr sz="2205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72"/>
          <p:cNvSpPr txBox="1"/>
          <p:nvPr>
            <p:ph idx="10" type="dt"/>
          </p:nvPr>
        </p:nvSpPr>
        <p:spPr>
          <a:xfrm>
            <a:off x="995302" y="6440198"/>
            <a:ext cx="395942" cy="21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4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lide_1" showMasterSp="0">
  <p:cSld name="1_Breaker Slide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15" name="Google Shape;115;p73"/>
          <p:cNvPicPr preferRelativeResize="0"/>
          <p:nvPr/>
        </p:nvPicPr>
        <p:blipFill rotWithShape="1">
          <a:blip r:embed="rId2">
            <a:alphaModFix/>
          </a:blip>
          <a:srcRect b="0" l="39" r="0" t="0"/>
          <a:stretch/>
        </p:blipFill>
        <p:spPr>
          <a:xfrm>
            <a:off x="1" y="-7233"/>
            <a:ext cx="13439775" cy="7566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3"/>
          <p:cNvSpPr/>
          <p:nvPr/>
        </p:nvSpPr>
        <p:spPr>
          <a:xfrm>
            <a:off x="0" y="4247818"/>
            <a:ext cx="6879136" cy="2492893"/>
          </a:xfrm>
          <a:prstGeom prst="rect">
            <a:avLst/>
          </a:prstGeom>
          <a:gradFill>
            <a:gsLst>
              <a:gs pos="0">
                <a:srgbClr val="062379">
                  <a:alpha val="80000"/>
                </a:srgbClr>
              </a:gs>
              <a:gs pos="55000">
                <a:srgbClr val="385ED2">
                  <a:alpha val="80000"/>
                </a:srgbClr>
              </a:gs>
              <a:gs pos="76000">
                <a:srgbClr val="4873F5">
                  <a:alpha val="80000"/>
                </a:srgbClr>
              </a:gs>
              <a:gs pos="100000">
                <a:srgbClr val="43E1D3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8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3"/>
          <p:cNvSpPr txBox="1"/>
          <p:nvPr>
            <p:ph type="title"/>
          </p:nvPr>
        </p:nvSpPr>
        <p:spPr>
          <a:xfrm>
            <a:off x="649331" y="5112684"/>
            <a:ext cx="5953399" cy="763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551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" name="Google Shape;118;p73"/>
          <p:cNvGrpSpPr/>
          <p:nvPr/>
        </p:nvGrpSpPr>
        <p:grpSpPr>
          <a:xfrm>
            <a:off x="13226428" y="6792673"/>
            <a:ext cx="75510" cy="487138"/>
            <a:chOff x="11998459" y="6162188"/>
            <a:chExt cx="68500" cy="441925"/>
          </a:xfrm>
        </p:grpSpPr>
        <p:sp>
          <p:nvSpPr>
            <p:cNvPr id="119" name="Google Shape;119;p7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7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7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7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7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7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7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7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7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7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7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7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7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73"/>
          <p:cNvSpPr txBox="1"/>
          <p:nvPr/>
        </p:nvSpPr>
        <p:spPr>
          <a:xfrm rot="-5400000">
            <a:off x="12402461" y="5831938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b="0" i="0" sz="154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3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586241" y="617945"/>
            <a:ext cx="12224961" cy="46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27"/>
              <a:buFont typeface="Franklin Gothic"/>
              <a:buNone/>
              <a:defRPr b="0" i="0" sz="3527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" type="body"/>
          </p:nvPr>
        </p:nvSpPr>
        <p:spPr>
          <a:xfrm>
            <a:off x="607240" y="2050210"/>
            <a:ext cx="12224962" cy="1458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b="0" i="0" sz="17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9412" lvl="1" marL="914400" marR="0" rtl="0" algn="l">
              <a:lnSpc>
                <a:spcPct val="95000"/>
              </a:lnSpc>
              <a:spcBef>
                <a:spcPts val="551"/>
              </a:spcBef>
              <a:spcAft>
                <a:spcPts val="0"/>
              </a:spcAft>
              <a:buClr>
                <a:schemeClr val="dk2"/>
              </a:buClr>
              <a:buSzPts val="1588"/>
              <a:buFont typeface="Noto Sans Symbols"/>
              <a:buChar char="▪"/>
              <a:defRPr b="0" i="0" sz="17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0614" lvl="2" marL="1371600" marR="0" rtl="0" algn="l">
              <a:lnSpc>
                <a:spcPct val="95000"/>
              </a:lnSpc>
              <a:spcBef>
                <a:spcPts val="331"/>
              </a:spcBef>
              <a:spcAft>
                <a:spcPts val="0"/>
              </a:spcAft>
              <a:buClr>
                <a:schemeClr val="dk2"/>
              </a:buClr>
              <a:buSzPts val="1764"/>
              <a:buFont typeface="Calibri"/>
              <a:buChar char="−"/>
              <a:defRPr b="0" i="0" sz="17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9412" lvl="3" marL="1828800" marR="0" rtl="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Clr>
                <a:schemeClr val="dk2"/>
              </a:buClr>
              <a:buSzPts val="1588"/>
              <a:buFont typeface="Arial"/>
              <a:buChar char="•"/>
              <a:defRPr b="0" i="0" sz="17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0614" lvl="4" marL="2286000" marR="0" rtl="0" algn="l">
              <a:lnSpc>
                <a:spcPct val="95000"/>
              </a:lnSpc>
              <a:spcBef>
                <a:spcPts val="110"/>
              </a:spcBef>
              <a:spcAft>
                <a:spcPts val="0"/>
              </a:spcAft>
              <a:buClr>
                <a:schemeClr val="dk2"/>
              </a:buClr>
              <a:buSzPts val="1764"/>
              <a:buFont typeface="Calibri"/>
              <a:buChar char="−"/>
              <a:defRPr b="0" i="0" sz="17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7"/>
          <p:cNvSpPr txBox="1"/>
          <p:nvPr>
            <p:ph idx="11" type="ftr"/>
          </p:nvPr>
        </p:nvSpPr>
        <p:spPr>
          <a:xfrm>
            <a:off x="607241" y="7127143"/>
            <a:ext cx="53895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7"/>
          <p:cNvSpPr txBox="1"/>
          <p:nvPr>
            <p:ph idx="12" type="sldNum"/>
          </p:nvPr>
        </p:nvSpPr>
        <p:spPr>
          <a:xfrm>
            <a:off x="12666099" y="7127143"/>
            <a:ext cx="166103" cy="1526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14" name="Google Shape;14;p57"/>
          <p:cNvGrpSpPr/>
          <p:nvPr/>
        </p:nvGrpSpPr>
        <p:grpSpPr>
          <a:xfrm>
            <a:off x="13205411" y="4993181"/>
            <a:ext cx="122149" cy="2257232"/>
            <a:chOff x="11979437" y="4529724"/>
            <a:chExt cx="110809" cy="2047719"/>
          </a:xfrm>
        </p:grpSpPr>
        <p:grpSp>
          <p:nvGrpSpPr>
            <p:cNvPr id="15" name="Google Shape;15;p57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16" name="Google Shape;16;p57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rect b="b" l="l" r="r" t="t"/>
                <a:pathLst>
                  <a:path extrusionOk="0" h="1717"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57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rect b="b" l="l" r="r" t="t"/>
                <a:pathLst>
                  <a:path extrusionOk="0" h="271" w="453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57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rect b="b" l="l" r="r" t="t"/>
                <a:pathLst>
                  <a:path extrusionOk="0" h="76" w="15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57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rect b="b" l="l" r="r" t="t"/>
                <a:pathLst>
                  <a:path extrusionOk="0" h="103" w="261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57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rect b="b" l="l" r="r" t="t"/>
                <a:pathLst>
                  <a:path extrusionOk="0" h="51323" w="51323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57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57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rect b="b" l="l" r="r" t="t"/>
                <a:pathLst>
                  <a:path extrusionOk="0" h="51256" w="45208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57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rect b="b" l="l" r="r" t="t"/>
                <a:pathLst>
                  <a:path extrusionOk="0" h="68414" w="28942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7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rect b="b" l="l" r="r" t="t"/>
                <a:pathLst>
                  <a:path extrusionOk="0" h="51048" w="49036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7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rect b="b" l="l" r="r" t="t"/>
                <a:pathLst>
                  <a:path extrusionOk="0" h="51205" w="71791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7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rect b="b" l="l" r="r" t="t"/>
                <a:pathLst>
                  <a:path extrusionOk="0" h="68070" w="13277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7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rect b="b" l="l" r="r" t="t"/>
                <a:pathLst>
                  <a:path extrusionOk="0" h="51255" w="45208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7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rect b="b" l="l" r="r" t="t"/>
                <a:pathLst>
                  <a:path extrusionOk="0" h="51510" w="48082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43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9" name="Google Shape;29;p5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57"/>
            <p:cNvSpPr txBox="1"/>
            <p:nvPr/>
          </p:nvSpPr>
          <p:spPr>
            <a:xfrm rot="-5400000">
              <a:off x="11245202" y="5263958"/>
              <a:ext cx="1579278" cy="110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882" u="none" cap="none" strike="noStrik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2023. All rights reserved.</a:t>
              </a:r>
              <a:endParaRPr/>
            </a:p>
          </p:txBody>
        </p:sp>
      </p:grpSp>
      <p:cxnSp>
        <p:nvCxnSpPr>
          <p:cNvPr id="31" name="Google Shape;31;p57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57"/>
          <p:cNvSpPr txBox="1"/>
          <p:nvPr/>
        </p:nvSpPr>
        <p:spPr>
          <a:xfrm>
            <a:off x="12665490" y="7127141"/>
            <a:ext cx="166712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2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8111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4399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60"/>
          <p:cNvGrpSpPr/>
          <p:nvPr/>
        </p:nvGrpSpPr>
        <p:grpSpPr>
          <a:xfrm>
            <a:off x="13226426" y="6792672"/>
            <a:ext cx="75511" cy="487139"/>
            <a:chOff x="11998459" y="6162188"/>
            <a:chExt cx="68500" cy="441925"/>
          </a:xfrm>
        </p:grpSpPr>
        <p:sp>
          <p:nvSpPr>
            <p:cNvPr id="421" name="Google Shape;421;p6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rect b="b" l="l" r="r" t="t"/>
              <a:pathLst>
                <a:path extrusionOk="0" h="1717" w="17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rect b="b" l="l" r="r" t="t"/>
              <a:pathLst>
                <a:path extrusionOk="0" h="271" w="453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rect b="b" l="l" r="r" t="t"/>
              <a:pathLst>
                <a:path extrusionOk="0" h="76" w="15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rect b="b" l="l" r="r" t="t"/>
              <a:pathLst>
                <a:path extrusionOk="0" h="103" w="261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rect b="b" l="l" r="r" t="t"/>
              <a:pathLst>
                <a:path extrusionOk="0" h="51323" w="51323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rect b="b" l="l" r="r" t="t"/>
              <a:pathLst>
                <a:path extrusionOk="0" h="51256" w="45208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rect b="b" l="l" r="r" t="t"/>
              <a:pathLst>
                <a:path extrusionOk="0" h="68414" w="28942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rect b="b" l="l" r="r" t="t"/>
              <a:pathLst>
                <a:path extrusionOk="0" h="51048" w="49036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rect b="b" l="l" r="r" t="t"/>
              <a:pathLst>
                <a:path extrusionOk="0" h="51205" w="71791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rect b="b" l="l" r="r" t="t"/>
              <a:pathLst>
                <a:path extrusionOk="0" h="68070" w="13277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rect b="b" l="l" r="r" t="t"/>
              <a:pathLst>
                <a:path extrusionOk="0" h="51255" w="45208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rect b="b" l="l" r="r" t="t"/>
              <a:pathLst>
                <a:path extrusionOk="0" h="51510" w="48082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984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6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13020766" y="6998641"/>
            <a:ext cx="486604" cy="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>
            <p:ph type="title"/>
          </p:nvPr>
        </p:nvSpPr>
        <p:spPr>
          <a:xfrm>
            <a:off x="594604" y="617945"/>
            <a:ext cx="12224961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b="0" i="0" sz="3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0"/>
          <p:cNvSpPr txBox="1"/>
          <p:nvPr>
            <p:ph idx="1" type="body"/>
          </p:nvPr>
        </p:nvSpPr>
        <p:spPr>
          <a:xfrm>
            <a:off x="607240" y="2050210"/>
            <a:ext cx="12224962" cy="36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0"/>
          <p:cNvSpPr txBox="1"/>
          <p:nvPr>
            <p:ph idx="11" type="ftr"/>
          </p:nvPr>
        </p:nvSpPr>
        <p:spPr>
          <a:xfrm>
            <a:off x="607240" y="7110214"/>
            <a:ext cx="6112648" cy="169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39" name="Google Shape;439;p60"/>
          <p:cNvSpPr txBox="1"/>
          <p:nvPr/>
        </p:nvSpPr>
        <p:spPr>
          <a:xfrm rot="-5400000">
            <a:off x="12402461" y="5831936"/>
            <a:ext cx="1728140" cy="1221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N" sz="882" u="none" cap="none" strike="noStrik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2023. All rights reserved.</a:t>
            </a:r>
            <a:endParaRPr b="0" i="0" sz="15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60"/>
          <p:cNvCxnSpPr/>
          <p:nvPr/>
        </p:nvCxnSpPr>
        <p:spPr>
          <a:xfrm>
            <a:off x="594604" y="534523"/>
            <a:ext cx="595266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60"/>
          <p:cNvSpPr txBox="1"/>
          <p:nvPr/>
        </p:nvSpPr>
        <p:spPr>
          <a:xfrm>
            <a:off x="12666099" y="7127141"/>
            <a:ext cx="166103" cy="1526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IN" sz="1102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2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33.png"/><Relationship Id="rId11" Type="http://schemas.openxmlformats.org/officeDocument/2006/relationships/image" Target="../media/image28.png"/><Relationship Id="rId10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45.png"/><Relationship Id="rId7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59.png"/><Relationship Id="rId7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48.png"/><Relationship Id="rId10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"/>
          <p:cNvSpPr txBox="1"/>
          <p:nvPr>
            <p:ph type="ctrTitle"/>
          </p:nvPr>
        </p:nvSpPr>
        <p:spPr>
          <a:xfrm>
            <a:off x="995302" y="2912726"/>
            <a:ext cx="6038903" cy="2290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Franklin Gothic"/>
              <a:buNone/>
            </a:pPr>
            <a:r>
              <a:rPr lang="en-IN"/>
              <a:t>Data Analytics Uses Cases Examples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3"/>
          <p:cNvSpPr txBox="1"/>
          <p:nvPr>
            <p:ph type="title"/>
          </p:nvPr>
        </p:nvSpPr>
        <p:spPr>
          <a:xfrm>
            <a:off x="586241" y="617945"/>
            <a:ext cx="12224961" cy="36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IN" sz="2646"/>
              <a:t>Assessing Candidates’ Experience through Sentiment Analysis</a:t>
            </a:r>
            <a:endParaRPr/>
          </a:p>
        </p:txBody>
      </p:sp>
      <p:sp>
        <p:nvSpPr>
          <p:cNvPr id="1107" name="Google Shape;1107;p13"/>
          <p:cNvSpPr/>
          <p:nvPr/>
        </p:nvSpPr>
        <p:spPr>
          <a:xfrm>
            <a:off x="550862" y="2192527"/>
            <a:ext cx="5760720" cy="5303520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3"/>
          <p:cNvSpPr txBox="1"/>
          <p:nvPr/>
        </p:nvSpPr>
        <p:spPr>
          <a:xfrm>
            <a:off x="824991" y="2766093"/>
            <a:ext cx="5242301" cy="2162163"/>
          </a:xfrm>
          <a:prstGeom prst="rect">
            <a:avLst/>
          </a:prstGeom>
          <a:noFill/>
          <a:ln>
            <a:noFill/>
          </a:ln>
        </p:spPr>
        <p:txBody>
          <a:bodyPr anchorCtr="0" anchor="t" bIns="39650" lIns="0" spcFirstLastPara="1" rIns="238075" wrap="square" tIns="39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Leveraging pre-trained RoBERTa Model</a:t>
            </a:r>
            <a:endParaRPr/>
          </a:p>
          <a:p>
            <a:pPr indent="-173736" lvl="0" marL="17373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Optimizing input for the model by cleaning and pre-</a:t>
            </a: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 feedback data.</a:t>
            </a:r>
            <a:endParaRPr/>
          </a:p>
          <a:p>
            <a:pPr indent="-173736" lvl="0" marL="17373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 the "sentiment-Roberta-large" model using labeled data to enhance its ability to handle nuances and provide more accurate sentiment analysis results aligned with client-specific requirements.</a:t>
            </a:r>
            <a:endParaRPr/>
          </a:p>
        </p:txBody>
      </p:sp>
      <p:sp>
        <p:nvSpPr>
          <p:cNvPr id="1109" name="Google Shape;1109;p13"/>
          <p:cNvSpPr txBox="1"/>
          <p:nvPr/>
        </p:nvSpPr>
        <p:spPr>
          <a:xfrm>
            <a:off x="824991" y="5088156"/>
            <a:ext cx="5242302" cy="1728278"/>
          </a:xfrm>
          <a:prstGeom prst="rect">
            <a:avLst/>
          </a:prstGeom>
          <a:noFill/>
          <a:ln>
            <a:noFill/>
          </a:ln>
        </p:spPr>
        <p:txBody>
          <a:bodyPr anchorCtr="0" anchor="t" bIns="39650" lIns="0" spcFirstLastPara="1" rIns="238075" wrap="square" tIns="39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End-to-End Solution Deployment</a:t>
            </a:r>
            <a:endParaRPr/>
          </a:p>
          <a:p>
            <a:pPr indent="-173736" lvl="0" marL="17373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Deploying an end-to-end solution by integrating the fine-tuned model into the client's ETL pipeline.</a:t>
            </a:r>
            <a:endParaRPr/>
          </a:p>
          <a:p>
            <a:pPr indent="-173736" lvl="0" marL="17373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b="0" i="0" lang="en-I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Dashboarding in Power BI for dynamic visualization of key insights, trends, and actionable feedback categories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0" name="Google Shape;1110;p13"/>
          <p:cNvGrpSpPr/>
          <p:nvPr/>
        </p:nvGrpSpPr>
        <p:grpSpPr>
          <a:xfrm>
            <a:off x="6947062" y="2290710"/>
            <a:ext cx="6035040" cy="4754880"/>
            <a:chOff x="4662343" y="2693866"/>
            <a:chExt cx="4610513" cy="3534681"/>
          </a:xfrm>
        </p:grpSpPr>
        <p:sp>
          <p:nvSpPr>
            <p:cNvPr id="1111" name="Google Shape;1111;p13"/>
            <p:cNvSpPr/>
            <p:nvPr/>
          </p:nvSpPr>
          <p:spPr>
            <a:xfrm>
              <a:off x="4662343" y="2693866"/>
              <a:ext cx="4610513" cy="2788869"/>
            </a:xfrm>
            <a:custGeom>
              <a:rect b="b" l="l" r="r" t="t"/>
              <a:pathLst>
                <a:path extrusionOk="0" h="2788869" w="4610513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13"/>
            <p:cNvGrpSpPr/>
            <p:nvPr/>
          </p:nvGrpSpPr>
          <p:grpSpPr>
            <a:xfrm>
              <a:off x="6249770" y="5482791"/>
              <a:ext cx="1435671" cy="745756"/>
              <a:chOff x="6249770" y="5482791"/>
              <a:chExt cx="1435671" cy="745756"/>
            </a:xfrm>
          </p:grpSpPr>
          <p:sp>
            <p:nvSpPr>
              <p:cNvPr id="1113" name="Google Shape;1113;p13"/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rect b="b" l="l" r="r" t="t"/>
                <a:pathLst>
                  <a:path extrusionOk="0" h="744495" w="1435604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rect b="b" l="l" r="r" t="t"/>
                <a:pathLst>
                  <a:path extrusionOk="0" h="43103" w="1435637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BADB0"/>
                  </a:gs>
                  <a:gs pos="19000">
                    <a:srgbClr val="ABADB0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799923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5" name="Google Shape;1115;p13"/>
            <p:cNvSpPr/>
            <p:nvPr/>
          </p:nvSpPr>
          <p:spPr>
            <a:xfrm>
              <a:off x="6946363" y="2746594"/>
              <a:ext cx="42445" cy="42445"/>
            </a:xfrm>
            <a:custGeom>
              <a:rect b="b" l="l" r="r" t="t"/>
              <a:pathLst>
                <a:path extrusionOk="0" h="42445" w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6" name="Google Shape;1116;p13"/>
          <p:cNvCxnSpPr/>
          <p:nvPr/>
        </p:nvCxnSpPr>
        <p:spPr>
          <a:xfrm>
            <a:off x="742864" y="4972021"/>
            <a:ext cx="5242301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1117" name="Google Shape;11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268" y="2540221"/>
            <a:ext cx="5461891" cy="3233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13"/>
          <p:cNvGrpSpPr/>
          <p:nvPr/>
        </p:nvGrpSpPr>
        <p:grpSpPr>
          <a:xfrm>
            <a:off x="6532483" y="2107329"/>
            <a:ext cx="775165" cy="775165"/>
            <a:chOff x="4949498" y="3541552"/>
            <a:chExt cx="503992" cy="503992"/>
          </a:xfrm>
        </p:grpSpPr>
        <p:sp>
          <p:nvSpPr>
            <p:cNvPr id="1119" name="Google Shape;1119;p13"/>
            <p:cNvSpPr/>
            <p:nvPr/>
          </p:nvSpPr>
          <p:spPr>
            <a:xfrm>
              <a:off x="4949498" y="3541552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0" name="Google Shape;112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47634" y="3668314"/>
              <a:ext cx="307720" cy="2504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1" name="Google Shape;1121;p13"/>
          <p:cNvSpPr/>
          <p:nvPr/>
        </p:nvSpPr>
        <p:spPr>
          <a:xfrm>
            <a:off x="559405" y="1953991"/>
            <a:ext cx="5760721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4"/>
              <a:buFont typeface="Arial"/>
              <a:buNone/>
            </a:pPr>
            <a:r>
              <a:rPr b="1" i="0" lang="en-IN" sz="19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Uncovering Candidates Feedback Sentiment</a:t>
            </a:r>
            <a:endParaRPr b="1" i="0" sz="19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4"/>
          <p:cNvSpPr txBox="1"/>
          <p:nvPr>
            <p:ph type="title"/>
          </p:nvPr>
        </p:nvSpPr>
        <p:spPr>
          <a:xfrm>
            <a:off x="586241" y="617945"/>
            <a:ext cx="12224961" cy="367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50"/>
              <a:buFont typeface="Franklin Gothic"/>
              <a:buNone/>
            </a:pPr>
            <a:r>
              <a:rPr lang="en-IN" sz="2650"/>
              <a:t>Assessing Candidates’ Experience through Sentiment Analysis</a:t>
            </a:r>
            <a:endParaRPr/>
          </a:p>
        </p:txBody>
      </p:sp>
      <p:grpSp>
        <p:nvGrpSpPr>
          <p:cNvPr id="1127" name="Google Shape;1127;p14"/>
          <p:cNvGrpSpPr/>
          <p:nvPr/>
        </p:nvGrpSpPr>
        <p:grpSpPr>
          <a:xfrm>
            <a:off x="6863940" y="2291286"/>
            <a:ext cx="6035040" cy="4753332"/>
            <a:chOff x="4662343" y="2693866"/>
            <a:chExt cx="4610513" cy="3534681"/>
          </a:xfrm>
        </p:grpSpPr>
        <p:sp>
          <p:nvSpPr>
            <p:cNvPr id="1128" name="Google Shape;1128;p14"/>
            <p:cNvSpPr/>
            <p:nvPr/>
          </p:nvSpPr>
          <p:spPr>
            <a:xfrm>
              <a:off x="4662343" y="2693866"/>
              <a:ext cx="4610513" cy="2788869"/>
            </a:xfrm>
            <a:custGeom>
              <a:rect b="b" l="l" r="r" t="t"/>
              <a:pathLst>
                <a:path extrusionOk="0" h="2788869" w="4610513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9" name="Google Shape;1129;p14"/>
            <p:cNvGrpSpPr/>
            <p:nvPr/>
          </p:nvGrpSpPr>
          <p:grpSpPr>
            <a:xfrm>
              <a:off x="6249770" y="5482791"/>
              <a:ext cx="1435671" cy="745756"/>
              <a:chOff x="6249770" y="5482791"/>
              <a:chExt cx="1435671" cy="745756"/>
            </a:xfrm>
          </p:grpSpPr>
          <p:sp>
            <p:nvSpPr>
              <p:cNvPr id="1130" name="Google Shape;1130;p14"/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rect b="b" l="l" r="r" t="t"/>
                <a:pathLst>
                  <a:path extrusionOk="0" h="744495" w="1435604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rect b="b" l="l" r="r" t="t"/>
                <a:pathLst>
                  <a:path extrusionOk="0" h="43103" w="1435637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BADB0"/>
                  </a:gs>
                  <a:gs pos="19000">
                    <a:srgbClr val="ABADB0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799923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2" name="Google Shape;1132;p14"/>
            <p:cNvSpPr/>
            <p:nvPr/>
          </p:nvSpPr>
          <p:spPr>
            <a:xfrm>
              <a:off x="6946363" y="2746594"/>
              <a:ext cx="42445" cy="42445"/>
            </a:xfrm>
            <a:custGeom>
              <a:rect b="b" l="l" r="r" t="t"/>
              <a:pathLst>
                <a:path extrusionOk="0" h="42445" w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3" name="Google Shape;1133;p14"/>
          <p:cNvSpPr/>
          <p:nvPr/>
        </p:nvSpPr>
        <p:spPr>
          <a:xfrm>
            <a:off x="550863" y="2192525"/>
            <a:ext cx="5760720" cy="5303520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4"/>
          <p:cNvSpPr txBox="1"/>
          <p:nvPr/>
        </p:nvSpPr>
        <p:spPr>
          <a:xfrm>
            <a:off x="861615" y="4140538"/>
            <a:ext cx="5230424" cy="1271874"/>
          </a:xfrm>
          <a:prstGeom prst="rect">
            <a:avLst/>
          </a:prstGeom>
          <a:noFill/>
          <a:ln>
            <a:noFill/>
          </a:ln>
        </p:spPr>
        <p:txBody>
          <a:bodyPr anchorCtr="0" anchor="t" bIns="39650" lIns="0" spcFirstLastPara="1" rIns="238075" wrap="square" tIns="3965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Extracting Insights with Text Summarization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OpenAI GPT-3 API model to perform text summarization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Incorporating trained embeddings and defining specific summarization objectives to extract tailored insights from the text.</a:t>
            </a:r>
            <a:endParaRPr/>
          </a:p>
          <a:p>
            <a:pPr indent="-848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4"/>
          <p:cNvSpPr txBox="1"/>
          <p:nvPr/>
        </p:nvSpPr>
        <p:spPr>
          <a:xfrm>
            <a:off x="861615" y="2570480"/>
            <a:ext cx="5230424" cy="1316296"/>
          </a:xfrm>
          <a:prstGeom prst="rect">
            <a:avLst/>
          </a:prstGeom>
          <a:noFill/>
          <a:ln>
            <a:noFill/>
          </a:ln>
        </p:spPr>
        <p:txBody>
          <a:bodyPr anchorCtr="0" anchor="t" bIns="39650" lIns="0" spcFirstLastPara="1" rIns="238075" wrap="square" tIns="3965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Creating Candidate Comment Embeddings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Tokenizing candidate comments using custom NLP techniques for analysis preparation.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OpenAI's Embeddings API to generate high-dimensional vector representations for each candidate comment.</a:t>
            </a:r>
            <a:endParaRPr/>
          </a:p>
          <a:p>
            <a:pPr indent="-848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4"/>
          <p:cNvSpPr txBox="1"/>
          <p:nvPr/>
        </p:nvSpPr>
        <p:spPr>
          <a:xfrm>
            <a:off x="861614" y="5772144"/>
            <a:ext cx="5230368" cy="1272474"/>
          </a:xfrm>
          <a:prstGeom prst="rect">
            <a:avLst/>
          </a:prstGeom>
          <a:noFill/>
          <a:ln>
            <a:noFill/>
          </a:ln>
        </p:spPr>
        <p:txBody>
          <a:bodyPr anchorCtr="0" anchor="t" bIns="39650" lIns="0" spcFirstLastPara="1" rIns="238075" wrap="square" tIns="3965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Customized Comment Selection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Instructing GPT-3 to prioritize comments related to specific topics specified by the client (e.g., discrimination, rudeness)</a:t>
            </a:r>
            <a:endParaRPr/>
          </a:p>
          <a:p>
            <a:pPr indent="-173736" lvl="0" marL="173736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custom filters and thresholds to fine-tune the categorization ensuring the inclusion of the most meaningful insights.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7" name="Google Shape;1137;p14"/>
          <p:cNvCxnSpPr/>
          <p:nvPr/>
        </p:nvCxnSpPr>
        <p:spPr>
          <a:xfrm>
            <a:off x="825989" y="4014861"/>
            <a:ext cx="53035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38" name="Google Shape;1138;p14"/>
          <p:cNvCxnSpPr/>
          <p:nvPr/>
        </p:nvCxnSpPr>
        <p:spPr>
          <a:xfrm>
            <a:off x="825989" y="5599871"/>
            <a:ext cx="53035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1139" name="Google Shape;1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3669" y="2519972"/>
            <a:ext cx="5395583" cy="3241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4"/>
          <p:cNvGrpSpPr/>
          <p:nvPr/>
        </p:nvGrpSpPr>
        <p:grpSpPr>
          <a:xfrm>
            <a:off x="6626433" y="1903364"/>
            <a:ext cx="775165" cy="775165"/>
            <a:chOff x="4949498" y="4963842"/>
            <a:chExt cx="503992" cy="503992"/>
          </a:xfrm>
        </p:grpSpPr>
        <p:sp>
          <p:nvSpPr>
            <p:cNvPr id="1141" name="Google Shape;1141;p14"/>
            <p:cNvSpPr/>
            <p:nvPr/>
          </p:nvSpPr>
          <p:spPr>
            <a:xfrm>
              <a:off x="4949498" y="4963842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2" name="Google Shape;114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44056" y="5066272"/>
              <a:ext cx="314876" cy="299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4"/>
          <p:cNvSpPr/>
          <p:nvPr/>
        </p:nvSpPr>
        <p:spPr>
          <a:xfrm>
            <a:off x="540795" y="1849255"/>
            <a:ext cx="5760721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4"/>
              <a:buFont typeface="Arial"/>
              <a:buNone/>
            </a:pPr>
            <a:r>
              <a:rPr b="1" i="0" lang="en-IN" sz="19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Highlighting Critic</a:t>
            </a:r>
            <a:r>
              <a:rPr b="1" i="0" lang="en-IN" sz="19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 Insights</a:t>
            </a:r>
            <a:endParaRPr b="1" i="0" sz="19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6"/>
          <p:cNvSpPr txBox="1"/>
          <p:nvPr>
            <p:ph type="title"/>
          </p:nvPr>
        </p:nvSpPr>
        <p:spPr>
          <a:xfrm>
            <a:off x="586403" y="618028"/>
            <a:ext cx="12224640" cy="732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Geospatial Analysis of Labor Catchment: </a:t>
            </a:r>
            <a:b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Assessing Employment and Demographic Patterns</a:t>
            </a:r>
            <a:endParaRPr/>
          </a:p>
        </p:txBody>
      </p:sp>
      <p:sp>
        <p:nvSpPr>
          <p:cNvPr id="1149" name="Google Shape;1149;p16"/>
          <p:cNvSpPr/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fmla="val 1507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6"/>
          <p:cNvSpPr/>
          <p:nvPr/>
        </p:nvSpPr>
        <p:spPr>
          <a:xfrm>
            <a:off x="551025" y="2311315"/>
            <a:ext cx="4028843" cy="482566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6"/>
          <p:cNvSpPr/>
          <p:nvPr/>
        </p:nvSpPr>
        <p:spPr>
          <a:xfrm>
            <a:off x="8858027" y="2311316"/>
            <a:ext cx="4028843" cy="4825665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6"/>
          <p:cNvSpPr/>
          <p:nvPr/>
        </p:nvSpPr>
        <p:spPr>
          <a:xfrm>
            <a:off x="4705467" y="2311316"/>
            <a:ext cx="4028843" cy="4825665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6"/>
          <p:cNvSpPr/>
          <p:nvPr/>
        </p:nvSpPr>
        <p:spPr>
          <a:xfrm>
            <a:off x="8847209" y="1859084"/>
            <a:ext cx="4028843" cy="786902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6"/>
          <p:cNvSpPr/>
          <p:nvPr/>
        </p:nvSpPr>
        <p:spPr>
          <a:xfrm>
            <a:off x="551025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84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6" name="Google Shape;1156;p16"/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1157" name="Google Shape;1157;p16"/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8" name="Google Shape;115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9" name="Google Shape;1159;p16"/>
          <p:cNvSpPr/>
          <p:nvPr/>
        </p:nvSpPr>
        <p:spPr>
          <a:xfrm>
            <a:off x="4699117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84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0" name="Google Shape;1160;p16"/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1161" name="Google Shape;1161;p16"/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2" name="Google Shape;116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3" name="Google Shape;1163;p16"/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1164" name="Google Shape;1164;p16"/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5" name="Google Shape;1165;p16"/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1166" name="Google Shape;1166;p16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rect b="b" l="l" r="r" t="t"/>
                <a:pathLst>
                  <a:path extrusionOk="0" h="806" w="84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rect b="b" l="l" r="r" t="t"/>
                <a:pathLst>
                  <a:path extrusionOk="0" h="537" w="549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8" name="Google Shape;1168;p16"/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6"/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Challenge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6"/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6"/>
          <p:cNvSpPr txBox="1"/>
          <p:nvPr/>
        </p:nvSpPr>
        <p:spPr>
          <a:xfrm>
            <a:off x="9056239" y="2731716"/>
            <a:ext cx="3527984" cy="3849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/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Comprehensive KPI Insights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Delivered a report with averaged KPIs for each buffer zone (e.g., unemployment, educational background, and wages).</a:t>
            </a:r>
            <a:endParaRPr/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Seamless Data Exploration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 a user-friendly graphical interface that enables customized analyses. </a:t>
            </a:r>
            <a:endParaRPr/>
          </a:p>
          <a:p>
            <a:pPr indent="-72073" lvl="0" marL="173737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1"/>
              <a:buFont typeface="Noto Sans Symbols"/>
              <a:buNone/>
            </a:pPr>
            <a:r>
              <a:t/>
            </a:r>
            <a:endParaRPr b="1" i="0" sz="160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Scalable Expansion Potential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graphical interface could be expanded to cover additional European countries for future analysis.</a:t>
            </a:r>
            <a:endParaRPr/>
          </a:p>
        </p:txBody>
      </p:sp>
      <p:sp>
        <p:nvSpPr>
          <p:cNvPr id="1172" name="Google Shape;1172;p16"/>
          <p:cNvSpPr txBox="1"/>
          <p:nvPr/>
        </p:nvSpPr>
        <p:spPr>
          <a:xfrm>
            <a:off x="785498" y="3929378"/>
            <a:ext cx="3584227" cy="2585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4322" lvl="0" marL="2743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Identifying the most relevant indicators and reliable data sources that will provide them with comprehensive insights.</a:t>
            </a:r>
            <a:endParaRPr/>
          </a:p>
          <a:p>
            <a:pPr indent="-185421" lvl="0" marL="2743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2" lvl="0" marL="2743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Calculating the percentage area of each municipality and the estimated population within designated buffer zones based on specific geographic coordinates. </a:t>
            </a:r>
            <a:endParaRPr/>
          </a:p>
          <a:p>
            <a:pPr indent="-185421" lvl="0" marL="2743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2" lvl="0" marL="2743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Visualizing the collected data into a geospatial to identify patterns, hotspot areas with higher needs, and make data-driven decisions regarding the optimal placement of our unemployment centers </a:t>
            </a:r>
            <a:endParaRPr/>
          </a:p>
        </p:txBody>
      </p:sp>
      <p:sp>
        <p:nvSpPr>
          <p:cNvPr id="1173" name="Google Shape;1173;p16"/>
          <p:cNvSpPr txBox="1"/>
          <p:nvPr/>
        </p:nvSpPr>
        <p:spPr>
          <a:xfrm>
            <a:off x="4778079" y="2668453"/>
            <a:ext cx="3829895" cy="4294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Infomineo’ s Data Analytics team addressed the client’s need by: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Indicator Identification</a:t>
            </a:r>
            <a:endParaRPr b="0" i="0" sz="160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Selecting relevant criteria such as population statistics, socio-economic factors, and geographic boundaries.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endParaRPr/>
          </a:p>
          <a:p>
            <a:pPr indent="-342902" lvl="2" marL="34290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Calculation of the percentage area of each municipality within designated buffer zones based geographic coordinates. </a:t>
            </a:r>
            <a:endParaRPr/>
          </a:p>
          <a:p>
            <a:pPr indent="-342902" lvl="2" marL="34290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Development of an algorithm that accounted for a homogeneous distribution of the population.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Geocoding &amp; Visualization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Use of geocoding techniques to transform location data into precise geographical coordinates. </a:t>
            </a:r>
            <a:endParaRPr/>
          </a:p>
        </p:txBody>
      </p:sp>
      <p:sp>
        <p:nvSpPr>
          <p:cNvPr id="1174" name="Google Shape;1174;p16"/>
          <p:cNvSpPr txBox="1"/>
          <p:nvPr/>
        </p:nvSpPr>
        <p:spPr>
          <a:xfrm>
            <a:off x="685210" y="2703751"/>
            <a:ext cx="39054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client needed to identify optimal locations for unemployment centers and accurately assessing the population in need and its characteristics.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firm was looking for :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858" y="2388241"/>
            <a:ext cx="4969537" cy="411469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180" name="Google Shape;1180;p17"/>
          <p:cNvGrpSpPr/>
          <p:nvPr/>
        </p:nvGrpSpPr>
        <p:grpSpPr>
          <a:xfrm>
            <a:off x="11891932" y="2016487"/>
            <a:ext cx="775144" cy="775144"/>
            <a:chOff x="803725" y="5176815"/>
            <a:chExt cx="503992" cy="503992"/>
          </a:xfrm>
        </p:grpSpPr>
        <p:sp>
          <p:nvSpPr>
            <p:cNvPr id="1181" name="Google Shape;1181;p17"/>
            <p:cNvSpPr/>
            <p:nvPr/>
          </p:nvSpPr>
          <p:spPr>
            <a:xfrm>
              <a:off x="803725" y="5176815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2" name="Google Shape;118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4187" y="5259959"/>
              <a:ext cx="303068" cy="3377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3" name="Google Shape;1183;p17"/>
          <p:cNvSpPr/>
          <p:nvPr/>
        </p:nvSpPr>
        <p:spPr>
          <a:xfrm>
            <a:off x="490243" y="2144363"/>
            <a:ext cx="5942887" cy="5234612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7"/>
          <p:cNvSpPr txBox="1"/>
          <p:nvPr>
            <p:ph type="title"/>
          </p:nvPr>
        </p:nvSpPr>
        <p:spPr>
          <a:xfrm>
            <a:off x="586403" y="618028"/>
            <a:ext cx="12224640" cy="732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Geospatial Analysis of Labor Catchment: </a:t>
            </a:r>
            <a:b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Assessing Employment and Demographic Patterns</a:t>
            </a:r>
            <a:endParaRPr/>
          </a:p>
        </p:txBody>
      </p:sp>
      <p:sp>
        <p:nvSpPr>
          <p:cNvPr id="1185" name="Google Shape;1185;p17"/>
          <p:cNvSpPr txBox="1"/>
          <p:nvPr/>
        </p:nvSpPr>
        <p:spPr>
          <a:xfrm>
            <a:off x="648738" y="2863106"/>
            <a:ext cx="5563992" cy="41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4982" lvl="0" marL="3149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Extensive municipal data acquisition: 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Gather comprehensive data on municipality boundaries and population statistics.</a:t>
            </a:r>
            <a:endParaRPr/>
          </a:p>
          <a:p>
            <a:pPr indent="-314982" lvl="0" marL="314982" marR="0" rtl="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Relevant Data Compilation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Compile additional data on unemployment rates, poverty levels, education background, and regional wages.</a:t>
            </a:r>
            <a:endParaRPr/>
          </a:p>
          <a:p>
            <a:pPr indent="-314982" lvl="0" marL="314982" marR="0" rtl="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User-Friendly Interface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Develop a user-friendly interface for easy excel report requests and uploads. Users can efficiently extract relevant data by inputting specific locations or batches of coordinates for buffer zones.</a:t>
            </a:r>
            <a:endParaRPr/>
          </a:p>
          <a:p>
            <a:pPr indent="-314982" lvl="0" marL="314982" marR="0" rtl="0" algn="l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chemeClr val="accent1"/>
              </a:buClr>
              <a:buSzPts val="1764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Mapping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Create an interactive map that provides a visually immersive exploration of the collected data. </a:t>
            </a:r>
            <a:endParaRPr/>
          </a:p>
        </p:txBody>
      </p:sp>
      <p:sp>
        <p:nvSpPr>
          <p:cNvPr id="1186" name="Google Shape;1186;p17"/>
          <p:cNvSpPr/>
          <p:nvPr/>
        </p:nvSpPr>
        <p:spPr>
          <a:xfrm>
            <a:off x="459292" y="2001412"/>
            <a:ext cx="5942887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9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Infomineo Approach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table with a computer&#10;&#10;Description automatically generated with medium confidence" id="730" name="Google Shape;730;p2"/>
          <p:cNvPicPr preferRelativeResize="0"/>
          <p:nvPr/>
        </p:nvPicPr>
        <p:blipFill rotWithShape="1">
          <a:blip r:embed="rId3">
            <a:alphaModFix/>
          </a:blip>
          <a:srcRect b="20883" l="9413" r="2520" t="8265"/>
          <a:stretch/>
        </p:blipFill>
        <p:spPr>
          <a:xfrm>
            <a:off x="7027603" y="549275"/>
            <a:ext cx="580924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2"/>
          <p:cNvSpPr/>
          <p:nvPr/>
        </p:nvSpPr>
        <p:spPr>
          <a:xfrm>
            <a:off x="550863" y="2486247"/>
            <a:ext cx="5467664" cy="3822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Comprehensive Dashboard of Key HR Metrics and Performance Indicators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Scraping Tool for Second-Hand Car Sales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Mapping Banking Services: An Analysis of Branch Locations and Demographics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Assessing Candidates’ Experience through </a:t>
            </a:r>
            <a:b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0" lang="en-IN" sz="2000" u="none" cap="none" strike="noStrik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Geospatial Analysis of Labor Catchment: </a:t>
            </a:r>
            <a:b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I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Assessing Employment and Demographic Patterns</a:t>
            </a:r>
            <a:endParaRPr/>
          </a:p>
        </p:txBody>
      </p:sp>
      <p:sp>
        <p:nvSpPr>
          <p:cNvPr id="732" name="Google Shape;732;p2"/>
          <p:cNvSpPr/>
          <p:nvPr/>
        </p:nvSpPr>
        <p:spPr>
          <a:xfrm>
            <a:off x="550863" y="512286"/>
            <a:ext cx="616902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800" u="none" cap="none" strike="noStrike">
                <a:solidFill>
                  <a:srgbClr val="43E1D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ANALYTICS USE CASES EXAMPLES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"/>
          <p:cNvSpPr txBox="1"/>
          <p:nvPr>
            <p:ph type="title"/>
          </p:nvPr>
        </p:nvSpPr>
        <p:spPr>
          <a:xfrm>
            <a:off x="586403" y="618028"/>
            <a:ext cx="12224640" cy="732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 Comprehensive Dashboard of Key HR Metrics </a:t>
            </a:r>
            <a:b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and Performance Indicators</a:t>
            </a:r>
            <a:endParaRPr/>
          </a:p>
        </p:txBody>
      </p:sp>
      <p:sp>
        <p:nvSpPr>
          <p:cNvPr id="739" name="Google Shape;739;p3"/>
          <p:cNvSpPr/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fmla="val 1507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"/>
          <p:cNvSpPr/>
          <p:nvPr/>
        </p:nvSpPr>
        <p:spPr>
          <a:xfrm>
            <a:off x="551025" y="2311316"/>
            <a:ext cx="4028843" cy="4630332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"/>
          <p:cNvSpPr/>
          <p:nvPr/>
        </p:nvSpPr>
        <p:spPr>
          <a:xfrm>
            <a:off x="8858027" y="2311316"/>
            <a:ext cx="4028843" cy="4630333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"/>
          <p:cNvSpPr/>
          <p:nvPr/>
        </p:nvSpPr>
        <p:spPr>
          <a:xfrm>
            <a:off x="4704526" y="2311316"/>
            <a:ext cx="4028843" cy="4630332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"/>
          <p:cNvSpPr txBox="1"/>
          <p:nvPr/>
        </p:nvSpPr>
        <p:spPr>
          <a:xfrm>
            <a:off x="9014514" y="2768505"/>
            <a:ext cx="3796528" cy="405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3" marL="0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 b="0" i="0" sz="1601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Stable and Reliable Data:</a:t>
            </a:r>
            <a:endParaRPr/>
          </a:p>
          <a:p>
            <a:pPr indent="-285751" lvl="5" marL="285751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libri"/>
              <a:buChar char="⁻"/>
            </a:pP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Correction &amp; Standardization of ERP data, </a:t>
            </a:r>
            <a:r>
              <a:rPr b="1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eliminating manual file usage</a:t>
            </a:r>
            <a:endParaRPr/>
          </a:p>
          <a:p>
            <a:pPr indent="-285751" lvl="5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alibri"/>
              <a:buChar char="⁻"/>
            </a:pP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Significant enhancement in </a:t>
            </a:r>
            <a:r>
              <a:rPr b="1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b="1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+75% </a:t>
            </a: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for Critical Data Elements</a:t>
            </a:r>
            <a:endParaRPr/>
          </a:p>
          <a:p>
            <a:pPr indent="-285751" lvl="3" marL="285751" marR="0" rtl="0" algn="l">
              <a:lnSpc>
                <a:spcPct val="124921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Organizational Efficiency:</a:t>
            </a:r>
            <a:r>
              <a:rPr b="1" i="0" lang="en-IN" sz="1601" u="none" cap="none" strike="noStrike">
                <a:solidFill>
                  <a:srgbClr val="0F47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 HR FTE </a:t>
            </a: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reallocated to other tasks due to streamlined data processes.</a:t>
            </a:r>
            <a:endParaRPr/>
          </a:p>
          <a:p>
            <a:pPr indent="-285751" lvl="3" marL="285751" marR="0" rtl="0" algn="l">
              <a:lnSpc>
                <a:spcPct val="124921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Companywide Transformation</a:t>
            </a:r>
            <a:r>
              <a:rPr b="0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client embarked on a </a:t>
            </a:r>
            <a:r>
              <a:rPr b="1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transformation journey</a:t>
            </a:r>
            <a:r>
              <a:rPr b="0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 partnering with Infomineo to create alsol </a:t>
            </a:r>
            <a:r>
              <a:rPr b="1" i="0" lang="en-IN" sz="14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financial dashboards</a:t>
            </a:r>
            <a:endParaRPr b="1" i="0" sz="1601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"/>
          <p:cNvSpPr txBox="1"/>
          <p:nvPr/>
        </p:nvSpPr>
        <p:spPr>
          <a:xfrm>
            <a:off x="801455" y="2768504"/>
            <a:ext cx="352798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wanted to have an automated Human Resource Dashboard to track, analyze and report on HR KPIs.</a:t>
            </a:r>
            <a:endParaRPr b="0" i="0" sz="160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"/>
          <p:cNvSpPr txBox="1"/>
          <p:nvPr/>
        </p:nvSpPr>
        <p:spPr>
          <a:xfrm>
            <a:off x="4949545" y="2768504"/>
            <a:ext cx="3527984" cy="72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b="1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 Data Analytics service as a solution </a:t>
            </a:r>
            <a:r>
              <a:rPr b="0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b="1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601" u="none" cap="none" strike="noStrik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"/>
          <p:cNvSpPr/>
          <p:nvPr/>
        </p:nvSpPr>
        <p:spPr>
          <a:xfrm>
            <a:off x="8847209" y="1859084"/>
            <a:ext cx="4028843" cy="786902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13349A"/>
              </a:gs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"/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"/>
          <p:cNvSpPr/>
          <p:nvPr/>
        </p:nvSpPr>
        <p:spPr>
          <a:xfrm>
            <a:off x="551025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13349A"/>
              </a:gs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"/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Challenge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3"/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751" name="Google Shape;751;p3"/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2" name="Google Shape;752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3"/>
          <p:cNvSpPr/>
          <p:nvPr/>
        </p:nvSpPr>
        <p:spPr>
          <a:xfrm>
            <a:off x="4699117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13349A"/>
              </a:gs>
              <a:gs pos="16000">
                <a:srgbClr val="13349A"/>
              </a:gs>
              <a:gs pos="46000">
                <a:srgbClr val="183BA6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"/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5" name="Google Shape;755;p3"/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756" name="Google Shape;756;p3"/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7" name="Google Shape;75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3"/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759" name="Google Shape;759;p3"/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" name="Google Shape;760;p3"/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761" name="Google Shape;761;p3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rect b="b" l="l" r="r" t="t"/>
                <a:pathLst>
                  <a:path extrusionOk="0" h="806" w="84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rect b="b" l="l" r="r" t="t"/>
                <a:pathLst>
                  <a:path extrusionOk="0" h="537" w="549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3"/>
          <p:cNvGrpSpPr/>
          <p:nvPr/>
        </p:nvGrpSpPr>
        <p:grpSpPr>
          <a:xfrm>
            <a:off x="4949545" y="5787306"/>
            <a:ext cx="3502601" cy="761497"/>
            <a:chOff x="4949498" y="5682606"/>
            <a:chExt cx="3502693" cy="761517"/>
          </a:xfrm>
        </p:grpSpPr>
        <p:sp>
          <p:nvSpPr>
            <p:cNvPr id="764" name="Google Shape;764;p3"/>
            <p:cNvSpPr txBox="1"/>
            <p:nvPr/>
          </p:nvSpPr>
          <p:spPr>
            <a:xfrm>
              <a:off x="5582955" y="5682606"/>
              <a:ext cx="2869236" cy="76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Ad-hoc deliverables: </a:t>
              </a:r>
              <a:r>
                <a:rPr b="0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Dictionaries, Creation of Metadata, Data Quality Process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3"/>
            <p:cNvGrpSpPr/>
            <p:nvPr/>
          </p:nvGrpSpPr>
          <p:grpSpPr>
            <a:xfrm>
              <a:off x="4949498" y="5682606"/>
              <a:ext cx="548640" cy="548640"/>
              <a:chOff x="4887648" y="6069599"/>
              <a:chExt cx="503992" cy="503992"/>
            </a:xfrm>
          </p:grpSpPr>
          <p:sp>
            <p:nvSpPr>
              <p:cNvPr id="766" name="Google Shape;766;p3"/>
              <p:cNvSpPr/>
              <p:nvPr/>
            </p:nvSpPr>
            <p:spPr>
              <a:xfrm>
                <a:off x="4887648" y="606959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7" name="Google Shape;767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035553" y="6184975"/>
                <a:ext cx="208183" cy="2732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68" name="Google Shape;768;p3"/>
          <p:cNvGrpSpPr/>
          <p:nvPr/>
        </p:nvGrpSpPr>
        <p:grpSpPr>
          <a:xfrm>
            <a:off x="4949545" y="4768010"/>
            <a:ext cx="3527984" cy="556075"/>
            <a:chOff x="4949498" y="4489546"/>
            <a:chExt cx="3528076" cy="556089"/>
          </a:xfrm>
        </p:grpSpPr>
        <p:sp>
          <p:nvSpPr>
            <p:cNvPr id="769" name="Google Shape;769;p3"/>
            <p:cNvSpPr txBox="1"/>
            <p:nvPr/>
          </p:nvSpPr>
          <p:spPr>
            <a:xfrm>
              <a:off x="5582955" y="4489546"/>
              <a:ext cx="2894619" cy="556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Dashboard creation </a:t>
              </a:r>
              <a:r>
                <a:rPr b="0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reflecting the HR Team’s needs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0" name="Google Shape;770;p3"/>
            <p:cNvGrpSpPr/>
            <p:nvPr/>
          </p:nvGrpSpPr>
          <p:grpSpPr>
            <a:xfrm>
              <a:off x="4949498" y="4489546"/>
              <a:ext cx="548640" cy="548640"/>
              <a:chOff x="4887648" y="5202916"/>
              <a:chExt cx="503992" cy="503992"/>
            </a:xfrm>
          </p:grpSpPr>
          <p:sp>
            <p:nvSpPr>
              <p:cNvPr id="771" name="Google Shape;771;p3"/>
              <p:cNvSpPr/>
              <p:nvPr/>
            </p:nvSpPr>
            <p:spPr>
              <a:xfrm>
                <a:off x="4887648" y="5202916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2" name="Google Shape;77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99772" y="5321545"/>
                <a:ext cx="279745" cy="266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3" name="Google Shape;773;p3"/>
          <p:cNvGrpSpPr/>
          <p:nvPr/>
        </p:nvGrpSpPr>
        <p:grpSpPr>
          <a:xfrm>
            <a:off x="4949546" y="3583155"/>
            <a:ext cx="3565302" cy="721634"/>
            <a:chOff x="4949498" y="3583148"/>
            <a:chExt cx="3565395" cy="721653"/>
          </a:xfrm>
        </p:grpSpPr>
        <p:sp>
          <p:nvSpPr>
            <p:cNvPr id="774" name="Google Shape;774;p3"/>
            <p:cNvSpPr txBox="1"/>
            <p:nvPr/>
          </p:nvSpPr>
          <p:spPr>
            <a:xfrm>
              <a:off x="5582954" y="3583149"/>
              <a:ext cx="2931939" cy="721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Quality &amp; Consistency problems </a:t>
              </a:r>
              <a:r>
                <a:rPr b="0" i="0" lang="en-IN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between the various Data sources 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5" name="Google Shape;775;p3"/>
            <p:cNvGrpSpPr/>
            <p:nvPr/>
          </p:nvGrpSpPr>
          <p:grpSpPr>
            <a:xfrm>
              <a:off x="4949498" y="3583148"/>
              <a:ext cx="548640" cy="548640"/>
              <a:chOff x="4887648" y="4398723"/>
              <a:chExt cx="503992" cy="503992"/>
            </a:xfrm>
          </p:grpSpPr>
          <p:sp>
            <p:nvSpPr>
              <p:cNvPr id="776" name="Google Shape;776;p3"/>
              <p:cNvSpPr/>
              <p:nvPr/>
            </p:nvSpPr>
            <p:spPr>
              <a:xfrm>
                <a:off x="4887648" y="4398723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7" name="Google Shape;777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99772" y="4536870"/>
                <a:ext cx="279745" cy="227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8" name="Google Shape;778;p3"/>
          <p:cNvGrpSpPr/>
          <p:nvPr/>
        </p:nvGrpSpPr>
        <p:grpSpPr>
          <a:xfrm>
            <a:off x="803880" y="5025975"/>
            <a:ext cx="3414447" cy="548625"/>
            <a:chOff x="803725" y="4868493"/>
            <a:chExt cx="3414536" cy="548640"/>
          </a:xfrm>
        </p:grpSpPr>
        <p:sp>
          <p:nvSpPr>
            <p:cNvPr id="779" name="Google Shape;779;p3"/>
            <p:cNvSpPr txBox="1"/>
            <p:nvPr/>
          </p:nvSpPr>
          <p:spPr>
            <a:xfrm>
              <a:off x="1437182" y="4868493"/>
              <a:ext cx="2781079" cy="480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Smooth integration </a:t>
              </a:r>
              <a:r>
                <a:rPr b="0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with its existing ERPs 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0" name="Google Shape;780;p3"/>
            <p:cNvGrpSpPr/>
            <p:nvPr/>
          </p:nvGrpSpPr>
          <p:grpSpPr>
            <a:xfrm>
              <a:off x="803725" y="4868493"/>
              <a:ext cx="548640" cy="548640"/>
              <a:chOff x="698421" y="5202916"/>
              <a:chExt cx="503992" cy="503992"/>
            </a:xfrm>
          </p:grpSpPr>
          <p:sp>
            <p:nvSpPr>
              <p:cNvPr id="781" name="Google Shape;781;p3"/>
              <p:cNvSpPr/>
              <p:nvPr/>
            </p:nvSpPr>
            <p:spPr>
              <a:xfrm>
                <a:off x="698421" y="5202916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2" name="Google Shape;782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65005" y="5311787"/>
                <a:ext cx="370825" cy="2862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83" name="Google Shape;783;p3"/>
          <p:cNvGrpSpPr/>
          <p:nvPr/>
        </p:nvGrpSpPr>
        <p:grpSpPr>
          <a:xfrm>
            <a:off x="803880" y="6000179"/>
            <a:ext cx="3481593" cy="548625"/>
            <a:chOff x="803725" y="5774197"/>
            <a:chExt cx="3481684" cy="548640"/>
          </a:xfrm>
        </p:grpSpPr>
        <p:sp>
          <p:nvSpPr>
            <p:cNvPr id="784" name="Google Shape;784;p3"/>
            <p:cNvSpPr txBox="1"/>
            <p:nvPr/>
          </p:nvSpPr>
          <p:spPr>
            <a:xfrm>
              <a:off x="1437182" y="5774197"/>
              <a:ext cx="2848227" cy="492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Lower cost </a:t>
              </a:r>
              <a:r>
                <a:rPr b="0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than subscribing to a dedicated HR Dashboard tool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5" name="Google Shape;785;p3"/>
            <p:cNvGrpSpPr/>
            <p:nvPr/>
          </p:nvGrpSpPr>
          <p:grpSpPr>
            <a:xfrm>
              <a:off x="803725" y="5774197"/>
              <a:ext cx="548640" cy="548640"/>
              <a:chOff x="698421" y="6069599"/>
              <a:chExt cx="503992" cy="503992"/>
            </a:xfrm>
          </p:grpSpPr>
          <p:sp>
            <p:nvSpPr>
              <p:cNvPr id="786" name="Google Shape;786;p3"/>
              <p:cNvSpPr/>
              <p:nvPr/>
            </p:nvSpPr>
            <p:spPr>
              <a:xfrm>
                <a:off x="698421" y="606959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7" name="Google Shape;787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17050" y="6188228"/>
                <a:ext cx="266734" cy="266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88" name="Google Shape;788;p3"/>
          <p:cNvSpPr txBox="1"/>
          <p:nvPr/>
        </p:nvSpPr>
        <p:spPr>
          <a:xfrm>
            <a:off x="1437323" y="4194269"/>
            <a:ext cx="2487308" cy="324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60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3"/>
          <p:cNvGrpSpPr/>
          <p:nvPr/>
        </p:nvGrpSpPr>
        <p:grpSpPr>
          <a:xfrm>
            <a:off x="803881" y="4051771"/>
            <a:ext cx="548625" cy="548625"/>
            <a:chOff x="698421" y="4398723"/>
            <a:chExt cx="503992" cy="503992"/>
          </a:xfrm>
        </p:grpSpPr>
        <p:sp>
          <p:nvSpPr>
            <p:cNvPr id="790" name="Google Shape;790;p3"/>
            <p:cNvSpPr/>
            <p:nvPr/>
          </p:nvSpPr>
          <p:spPr>
            <a:xfrm>
              <a:off x="698421" y="4398723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1" name="Google Shape;791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1269" y="4530364"/>
              <a:ext cx="338296" cy="240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2" name="Google Shape;79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3"/>
          <p:cNvCxnSpPr/>
          <p:nvPr/>
        </p:nvCxnSpPr>
        <p:spPr>
          <a:xfrm>
            <a:off x="765287" y="4813184"/>
            <a:ext cx="36003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4" name="Google Shape;794;p3"/>
          <p:cNvCxnSpPr/>
          <p:nvPr/>
        </p:nvCxnSpPr>
        <p:spPr>
          <a:xfrm>
            <a:off x="765287" y="5787389"/>
            <a:ext cx="36003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5" name="Google Shape;795;p3"/>
          <p:cNvCxnSpPr/>
          <p:nvPr/>
        </p:nvCxnSpPr>
        <p:spPr>
          <a:xfrm>
            <a:off x="4913378" y="5555695"/>
            <a:ext cx="36003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6" name="Google Shape;796;p3"/>
          <p:cNvCxnSpPr/>
          <p:nvPr/>
        </p:nvCxnSpPr>
        <p:spPr>
          <a:xfrm>
            <a:off x="4913378" y="4536399"/>
            <a:ext cx="36003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"/>
          <p:cNvSpPr txBox="1"/>
          <p:nvPr>
            <p:ph type="title"/>
          </p:nvPr>
        </p:nvSpPr>
        <p:spPr>
          <a:xfrm>
            <a:off x="586403" y="618028"/>
            <a:ext cx="12224640" cy="36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 Comprehensive Dashboard of HR Key Metrics and Performance Indicators</a:t>
            </a:r>
            <a:endParaRPr/>
          </a:p>
        </p:txBody>
      </p:sp>
      <p:sp>
        <p:nvSpPr>
          <p:cNvPr id="802" name="Google Shape;802;p4"/>
          <p:cNvSpPr/>
          <p:nvPr/>
        </p:nvSpPr>
        <p:spPr>
          <a:xfrm>
            <a:off x="551025" y="2311315"/>
            <a:ext cx="5400533" cy="4672014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 txBox="1"/>
          <p:nvPr/>
        </p:nvSpPr>
        <p:spPr>
          <a:xfrm>
            <a:off x="810909" y="2777005"/>
            <a:ext cx="4875052" cy="40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3737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Elaborated Data Model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Gathering and transforming data from </a:t>
            </a: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different tools</a:t>
            </a:r>
            <a:endParaRPr/>
          </a:p>
          <a:p>
            <a:pPr indent="-59436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76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7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Automated Source Reports: 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Created </a:t>
            </a: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 source reports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automated their extractions using APIs, ensuring efficient and timely data retrieval.</a:t>
            </a:r>
            <a:endParaRPr/>
          </a:p>
          <a:p>
            <a:pPr indent="-59436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76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7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Automated Data Quality Checks: 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Implemented automated data quality checks based on predefined business rules, ensuring data integrity and accuracy.</a:t>
            </a:r>
            <a:endParaRPr/>
          </a:p>
          <a:p>
            <a:pPr indent="-59436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1" i="0" sz="176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7" lvl="0" marL="1737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</a:pP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Extensive Dashboards: 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Delivered a comprehensive report comprising </a:t>
            </a: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 dashboards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featuring </a:t>
            </a: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+150 graphs</a:t>
            </a:r>
            <a:r>
              <a:rPr b="0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including</a:t>
            </a:r>
            <a:r>
              <a:rPr b="1" i="0" lang="en-IN" sz="176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+50 KPIs.</a:t>
            </a:r>
            <a:endParaRPr b="0" i="0" sz="176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551025" y="1857425"/>
            <a:ext cx="540053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"/>
          <p:cNvSpPr txBox="1"/>
          <p:nvPr/>
        </p:nvSpPr>
        <p:spPr>
          <a:xfrm>
            <a:off x="2029073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endParaRPr/>
          </a:p>
        </p:txBody>
      </p:sp>
      <p:grpSp>
        <p:nvGrpSpPr>
          <p:cNvPr id="806" name="Google Shape;806;p4"/>
          <p:cNvGrpSpPr/>
          <p:nvPr/>
        </p:nvGrpSpPr>
        <p:grpSpPr>
          <a:xfrm>
            <a:off x="5204387" y="1925517"/>
            <a:ext cx="652780" cy="654038"/>
            <a:chOff x="3820712" y="1925467"/>
            <a:chExt cx="652797" cy="654055"/>
          </a:xfrm>
        </p:grpSpPr>
        <p:sp>
          <p:nvSpPr>
            <p:cNvPr id="807" name="Google Shape;807;p4"/>
            <p:cNvSpPr/>
            <p:nvPr/>
          </p:nvSpPr>
          <p:spPr>
            <a:xfrm>
              <a:off x="3820712" y="1925467"/>
              <a:ext cx="652797" cy="6540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8" name="Google Shape;80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1848" y="2076282"/>
              <a:ext cx="390525" cy="352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" name="Google Shape;809;p4"/>
          <p:cNvGrpSpPr/>
          <p:nvPr/>
        </p:nvGrpSpPr>
        <p:grpSpPr>
          <a:xfrm>
            <a:off x="8480367" y="2229980"/>
            <a:ext cx="4372505" cy="3352211"/>
            <a:chOff x="4662343" y="2693866"/>
            <a:chExt cx="4610513" cy="3534681"/>
          </a:xfrm>
        </p:grpSpPr>
        <p:sp>
          <p:nvSpPr>
            <p:cNvPr id="810" name="Google Shape;810;p4"/>
            <p:cNvSpPr/>
            <p:nvPr/>
          </p:nvSpPr>
          <p:spPr>
            <a:xfrm>
              <a:off x="4662343" y="2693866"/>
              <a:ext cx="4610513" cy="2788869"/>
            </a:xfrm>
            <a:custGeom>
              <a:rect b="b" l="l" r="r" t="t"/>
              <a:pathLst>
                <a:path extrusionOk="0" h="2788869" w="4610513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1" name="Google Shape;811;p4"/>
            <p:cNvGrpSpPr/>
            <p:nvPr/>
          </p:nvGrpSpPr>
          <p:grpSpPr>
            <a:xfrm>
              <a:off x="6249770" y="5482791"/>
              <a:ext cx="1435671" cy="745756"/>
              <a:chOff x="6249770" y="5482791"/>
              <a:chExt cx="1435671" cy="745756"/>
            </a:xfrm>
          </p:grpSpPr>
          <p:sp>
            <p:nvSpPr>
              <p:cNvPr id="812" name="Google Shape;812;p4"/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rect b="b" l="l" r="r" t="t"/>
                <a:pathLst>
                  <a:path extrusionOk="0" h="744495" w="1435604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"/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rect b="b" l="l" r="r" t="t"/>
                <a:pathLst>
                  <a:path extrusionOk="0" h="43103" w="1435637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BADB0"/>
                  </a:gs>
                  <a:gs pos="19000">
                    <a:srgbClr val="ABADB0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799923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4" name="Google Shape;814;p4"/>
            <p:cNvSpPr/>
            <p:nvPr/>
          </p:nvSpPr>
          <p:spPr>
            <a:xfrm>
              <a:off x="6946363" y="2746594"/>
              <a:ext cx="42445" cy="42445"/>
            </a:xfrm>
            <a:custGeom>
              <a:rect b="b" l="l" r="r" t="t"/>
              <a:pathLst>
                <a:path extrusionOk="0" h="42445" w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5" name="Google Shape;815;p4"/>
          <p:cNvCxnSpPr/>
          <p:nvPr/>
        </p:nvCxnSpPr>
        <p:spPr>
          <a:xfrm>
            <a:off x="6240476" y="1857426"/>
            <a:ext cx="0" cy="5125904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6" name="Google Shape;8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9140" y="2374798"/>
            <a:ext cx="4074959" cy="2352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4"/>
          <p:cNvGrpSpPr/>
          <p:nvPr/>
        </p:nvGrpSpPr>
        <p:grpSpPr>
          <a:xfrm>
            <a:off x="6747447" y="4602043"/>
            <a:ext cx="4080661" cy="2460482"/>
            <a:chOff x="1329003" y="3864105"/>
            <a:chExt cx="4080768" cy="2460547"/>
          </a:xfrm>
        </p:grpSpPr>
        <p:sp>
          <p:nvSpPr>
            <p:cNvPr id="818" name="Google Shape;818;p4"/>
            <p:cNvSpPr/>
            <p:nvPr/>
          </p:nvSpPr>
          <p:spPr>
            <a:xfrm>
              <a:off x="1650498" y="3935972"/>
              <a:ext cx="3437725" cy="2259434"/>
            </a:xfrm>
            <a:custGeom>
              <a:rect b="b" l="l" r="r" t="t"/>
              <a:pathLst>
                <a:path extrusionOk="0" h="2259434" w="3437725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gradFill>
              <a:gsLst>
                <a:gs pos="0">
                  <a:srgbClr val="E6E6E6"/>
                </a:gs>
                <a:gs pos="36000">
                  <a:srgbClr val="4D4D4D"/>
                </a:gs>
                <a:gs pos="56000">
                  <a:srgbClr val="CCCCCC"/>
                </a:gs>
                <a:gs pos="76000">
                  <a:srgbClr val="575757"/>
                </a:gs>
                <a:gs pos="100000">
                  <a:srgbClr val="91919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1650498" y="3935972"/>
              <a:ext cx="3437725" cy="2259434"/>
            </a:xfrm>
            <a:custGeom>
              <a:rect b="b" l="l" r="r" t="t"/>
              <a:pathLst>
                <a:path extrusionOk="0" h="2259434" w="3437725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0" name="Google Shape;820;p4"/>
            <p:cNvGrpSpPr/>
            <p:nvPr/>
          </p:nvGrpSpPr>
          <p:grpSpPr>
            <a:xfrm>
              <a:off x="1655461" y="3940304"/>
              <a:ext cx="3426565" cy="2251885"/>
              <a:chOff x="1655461" y="3940304"/>
              <a:chExt cx="3426565" cy="2251885"/>
            </a:xfrm>
          </p:grpSpPr>
          <p:sp>
            <p:nvSpPr>
              <p:cNvPr id="821" name="Google Shape;821;p4"/>
              <p:cNvSpPr/>
              <p:nvPr/>
            </p:nvSpPr>
            <p:spPr>
              <a:xfrm>
                <a:off x="1678740" y="3940304"/>
                <a:ext cx="3403286" cy="2228359"/>
              </a:xfrm>
              <a:custGeom>
                <a:rect b="b" l="l" r="r" t="t"/>
                <a:pathLst>
                  <a:path extrusionOk="0" h="2228359" w="3403286">
                    <a:moveTo>
                      <a:pt x="3403286" y="112749"/>
                    </a:moveTo>
                    <a:cubicBezTo>
                      <a:pt x="3403286" y="50479"/>
                      <a:pt x="3352807" y="0"/>
                      <a:pt x="3290565" y="0"/>
                    </a:cubicBezTo>
                    <a:lnTo>
                      <a:pt x="97723" y="0"/>
                    </a:lnTo>
                    <a:cubicBezTo>
                      <a:pt x="55908" y="0"/>
                      <a:pt x="19468" y="22786"/>
                      <a:pt x="0" y="56567"/>
                    </a:cubicBezTo>
                    <a:cubicBezTo>
                      <a:pt x="20620" y="29695"/>
                      <a:pt x="53029" y="12366"/>
                      <a:pt x="89497" y="12366"/>
                    </a:cubicBezTo>
                    <a:lnTo>
                      <a:pt x="3282284" y="12366"/>
                    </a:lnTo>
                    <a:cubicBezTo>
                      <a:pt x="3344554" y="12366"/>
                      <a:pt x="3395033" y="62846"/>
                      <a:pt x="3395033" y="125115"/>
                    </a:cubicBezTo>
                    <a:lnTo>
                      <a:pt x="3395033" y="2198774"/>
                    </a:lnTo>
                    <a:cubicBezTo>
                      <a:pt x="3395033" y="2219256"/>
                      <a:pt x="3393854" y="2211825"/>
                      <a:pt x="3384312" y="2228359"/>
                    </a:cubicBezTo>
                    <a:cubicBezTo>
                      <a:pt x="3398872" y="2209357"/>
                      <a:pt x="3403259" y="2212182"/>
                      <a:pt x="3403259" y="2186407"/>
                    </a:cubicBezTo>
                    <a:lnTo>
                      <a:pt x="3403259" y="112749"/>
                    </a:lnTo>
                    <a:close/>
                  </a:path>
                </a:pathLst>
              </a:custGeom>
              <a:gradFill>
                <a:gsLst>
                  <a:gs pos="0">
                    <a:srgbClr val="919191"/>
                  </a:gs>
                  <a:gs pos="17000">
                    <a:srgbClr val="979797"/>
                  </a:gs>
                  <a:gs pos="40000">
                    <a:srgbClr val="A9A9A9"/>
                  </a:gs>
                  <a:gs pos="67000">
                    <a:srgbClr val="C7C7C7"/>
                  </a:gs>
                  <a:gs pos="97000">
                    <a:srgbClr val="EFEFEF"/>
                  </a:gs>
                  <a:gs pos="100000">
                    <a:srgbClr val="F5F5F5"/>
                  </a:gs>
                </a:gsLst>
                <a:lin ang="14099989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"/>
              <p:cNvSpPr/>
              <p:nvPr/>
            </p:nvSpPr>
            <p:spPr>
              <a:xfrm>
                <a:off x="1655461" y="3996871"/>
                <a:ext cx="3415487" cy="2195318"/>
              </a:xfrm>
              <a:custGeom>
                <a:rect b="b" l="l" r="r" t="t"/>
                <a:pathLst>
                  <a:path extrusionOk="0" h="2195318" w="3415487">
                    <a:moveTo>
                      <a:pt x="3313816" y="2182404"/>
                    </a:moveTo>
                    <a:lnTo>
                      <a:pt x="121002" y="2182404"/>
                    </a:lnTo>
                    <a:cubicBezTo>
                      <a:pt x="58733" y="2182404"/>
                      <a:pt x="8253" y="2192111"/>
                      <a:pt x="8253" y="2129841"/>
                    </a:cubicBezTo>
                    <a:lnTo>
                      <a:pt x="8253" y="56183"/>
                    </a:lnTo>
                    <a:cubicBezTo>
                      <a:pt x="8253" y="35728"/>
                      <a:pt x="13737" y="16534"/>
                      <a:pt x="23252" y="0"/>
                    </a:cubicBezTo>
                    <a:cubicBezTo>
                      <a:pt x="8665" y="19002"/>
                      <a:pt x="0" y="42747"/>
                      <a:pt x="0" y="68549"/>
                    </a:cubicBezTo>
                    <a:lnTo>
                      <a:pt x="0" y="2142207"/>
                    </a:lnTo>
                    <a:cubicBezTo>
                      <a:pt x="0" y="2204477"/>
                      <a:pt x="50479" y="2194770"/>
                      <a:pt x="112749" y="2194770"/>
                    </a:cubicBezTo>
                    <a:lnTo>
                      <a:pt x="3305536" y="2194770"/>
                    </a:lnTo>
                    <a:cubicBezTo>
                      <a:pt x="3347350" y="2194770"/>
                      <a:pt x="3396020" y="2185283"/>
                      <a:pt x="3415488" y="2151502"/>
                    </a:cubicBezTo>
                    <a:cubicBezTo>
                      <a:pt x="3394869" y="2178346"/>
                      <a:pt x="3350230" y="2182432"/>
                      <a:pt x="3313789" y="21824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E6E6"/>
                  </a:gs>
                  <a:gs pos="36000">
                    <a:srgbClr val="4D4D4D"/>
                  </a:gs>
                  <a:gs pos="56000">
                    <a:srgbClr val="CCCCCC"/>
                  </a:gs>
                  <a:gs pos="100000">
                    <a:srgbClr val="919191"/>
                  </a:gs>
                </a:gsLst>
                <a:lin ang="1409999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3" name="Google Shape;823;p4"/>
            <p:cNvGrpSpPr/>
            <p:nvPr/>
          </p:nvGrpSpPr>
          <p:grpSpPr>
            <a:xfrm>
              <a:off x="1672735" y="3864105"/>
              <a:ext cx="3496677" cy="2460547"/>
              <a:chOff x="1672735" y="3864105"/>
              <a:chExt cx="3496677" cy="2460547"/>
            </a:xfrm>
          </p:grpSpPr>
          <p:sp>
            <p:nvSpPr>
              <p:cNvPr id="824" name="Google Shape;824;p4"/>
              <p:cNvSpPr/>
              <p:nvPr/>
            </p:nvSpPr>
            <p:spPr>
              <a:xfrm>
                <a:off x="1672735" y="3961801"/>
                <a:ext cx="3393278" cy="2216967"/>
              </a:xfrm>
              <a:custGeom>
                <a:rect b="b" l="l" r="r" t="t"/>
                <a:pathLst>
                  <a:path extrusionOk="0" h="2216967" w="3393278">
                    <a:moveTo>
                      <a:pt x="90759" y="2207767"/>
                    </a:moveTo>
                    <a:cubicBezTo>
                      <a:pt x="40718" y="2207767"/>
                      <a:pt x="0" y="2227235"/>
                      <a:pt x="0" y="2177195"/>
                    </a:cubicBezTo>
                    <a:lnTo>
                      <a:pt x="0" y="90759"/>
                    </a:lnTo>
                    <a:cubicBezTo>
                      <a:pt x="0" y="40718"/>
                      <a:pt x="40718" y="0"/>
                      <a:pt x="90759" y="0"/>
                    </a:cubicBezTo>
                    <a:lnTo>
                      <a:pt x="3302520" y="0"/>
                    </a:lnTo>
                    <a:cubicBezTo>
                      <a:pt x="3352560" y="0"/>
                      <a:pt x="3393278" y="40718"/>
                      <a:pt x="3393278" y="90759"/>
                    </a:cubicBezTo>
                    <a:lnTo>
                      <a:pt x="3393278" y="2177195"/>
                    </a:lnTo>
                    <a:cubicBezTo>
                      <a:pt x="3393278" y="2227235"/>
                      <a:pt x="3352971" y="2215856"/>
                      <a:pt x="3302931" y="2215856"/>
                    </a:cubicBezTo>
                    <a:lnTo>
                      <a:pt x="90786" y="22077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"/>
              <p:cNvSpPr/>
              <p:nvPr/>
            </p:nvSpPr>
            <p:spPr>
              <a:xfrm>
                <a:off x="3175134" y="3864105"/>
                <a:ext cx="1994278" cy="2460547"/>
              </a:xfrm>
              <a:custGeom>
                <a:rect b="b" l="l" r="r" t="t"/>
                <a:pathLst>
                  <a:path extrusionOk="0" h="2460547" w="1994278">
                    <a:moveTo>
                      <a:pt x="1809608" y="0"/>
                    </a:moveTo>
                    <a:lnTo>
                      <a:pt x="0" y="274"/>
                    </a:lnTo>
                    <a:lnTo>
                      <a:pt x="701447" y="2460548"/>
                    </a:lnTo>
                    <a:lnTo>
                      <a:pt x="1809608" y="2460274"/>
                    </a:lnTo>
                    <a:cubicBezTo>
                      <a:pt x="1911581" y="2460274"/>
                      <a:pt x="1994278" y="2389888"/>
                      <a:pt x="1994278" y="2303105"/>
                    </a:cubicBezTo>
                    <a:lnTo>
                      <a:pt x="1994278" y="157169"/>
                    </a:lnTo>
                    <a:cubicBezTo>
                      <a:pt x="1994278" y="70358"/>
                      <a:pt x="1911608" y="0"/>
                      <a:pt x="1809608" y="0"/>
                    </a:cubicBez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6" name="Google Shape;826;p4"/>
            <p:cNvSpPr/>
            <p:nvPr/>
          </p:nvSpPr>
          <p:spPr>
            <a:xfrm>
              <a:off x="1672735" y="6067732"/>
              <a:ext cx="3393250" cy="7732"/>
            </a:xfrm>
            <a:custGeom>
              <a:rect b="b" l="l" r="r" t="t"/>
              <a:pathLst>
                <a:path extrusionOk="0" h="7732" w="3393250">
                  <a:moveTo>
                    <a:pt x="0" y="0"/>
                  </a:moveTo>
                  <a:lnTo>
                    <a:pt x="3393251" y="0"/>
                  </a:lnTo>
                  <a:lnTo>
                    <a:pt x="3393251" y="7732"/>
                  </a:lnTo>
                  <a:lnTo>
                    <a:pt x="0" y="773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7" name="Google Shape;827;p4"/>
            <p:cNvGrpSpPr/>
            <p:nvPr/>
          </p:nvGrpSpPr>
          <p:grpSpPr>
            <a:xfrm>
              <a:off x="3355034" y="3982421"/>
              <a:ext cx="28679" cy="28871"/>
              <a:chOff x="3355034" y="3982421"/>
              <a:chExt cx="28679" cy="28871"/>
            </a:xfrm>
          </p:grpSpPr>
          <p:sp>
            <p:nvSpPr>
              <p:cNvPr id="828" name="Google Shape;828;p4"/>
              <p:cNvSpPr/>
              <p:nvPr/>
            </p:nvSpPr>
            <p:spPr>
              <a:xfrm>
                <a:off x="3355746" y="3983325"/>
                <a:ext cx="27967" cy="27967"/>
              </a:xfrm>
              <a:custGeom>
                <a:rect b="b" l="l" r="r" t="t"/>
                <a:pathLst>
                  <a:path extrusionOk="0" h="27967" w="27967">
                    <a:moveTo>
                      <a:pt x="27968" y="13984"/>
                    </a:moveTo>
                    <a:cubicBezTo>
                      <a:pt x="27968" y="6252"/>
                      <a:pt x="21689" y="0"/>
                      <a:pt x="13984" y="0"/>
                    </a:cubicBezTo>
                    <a:cubicBezTo>
                      <a:pt x="6279" y="0"/>
                      <a:pt x="0" y="6279"/>
                      <a:pt x="0" y="13984"/>
                    </a:cubicBezTo>
                    <a:cubicBezTo>
                      <a:pt x="0" y="21689"/>
                      <a:pt x="6252" y="27968"/>
                      <a:pt x="13984" y="27968"/>
                    </a:cubicBezTo>
                    <a:cubicBezTo>
                      <a:pt x="21716" y="27968"/>
                      <a:pt x="27968" y="21689"/>
                      <a:pt x="27968" y="13984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"/>
              <p:cNvSpPr/>
              <p:nvPr/>
            </p:nvSpPr>
            <p:spPr>
              <a:xfrm>
                <a:off x="3355034" y="3982421"/>
                <a:ext cx="27967" cy="27967"/>
              </a:xfrm>
              <a:custGeom>
                <a:rect b="b" l="l" r="r" t="t"/>
                <a:pathLst>
                  <a:path extrusionOk="0" h="27967" w="27967">
                    <a:moveTo>
                      <a:pt x="27968" y="13984"/>
                    </a:moveTo>
                    <a:cubicBezTo>
                      <a:pt x="27968" y="21707"/>
                      <a:pt x="21707" y="27968"/>
                      <a:pt x="13984" y="27968"/>
                    </a:cubicBezTo>
                    <a:cubicBezTo>
                      <a:pt x="6261" y="27968"/>
                      <a:pt x="0" y="21707"/>
                      <a:pt x="0" y="13984"/>
                    </a:cubicBezTo>
                    <a:cubicBezTo>
                      <a:pt x="0" y="6261"/>
                      <a:pt x="6261" y="0"/>
                      <a:pt x="13984" y="0"/>
                    </a:cubicBezTo>
                    <a:cubicBezTo>
                      <a:pt x="21707" y="0"/>
                      <a:pt x="27968" y="6261"/>
                      <a:pt x="27968" y="13984"/>
                    </a:cubicBez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"/>
              <p:cNvSpPr/>
              <p:nvPr/>
            </p:nvSpPr>
            <p:spPr>
              <a:xfrm>
                <a:off x="3357035" y="3984422"/>
                <a:ext cx="23964" cy="23964"/>
              </a:xfrm>
              <a:custGeom>
                <a:rect b="b" l="l" r="r" t="t"/>
                <a:pathLst>
                  <a:path extrusionOk="0" h="23964" w="23964">
                    <a:moveTo>
                      <a:pt x="23965" y="11982"/>
                    </a:moveTo>
                    <a:cubicBezTo>
                      <a:pt x="23965" y="18600"/>
                      <a:pt x="18600" y="23965"/>
                      <a:pt x="11982" y="23965"/>
                    </a:cubicBezTo>
                    <a:cubicBezTo>
                      <a:pt x="5365" y="23965"/>
                      <a:pt x="0" y="18600"/>
                      <a:pt x="0" y="11982"/>
                    </a:cubicBezTo>
                    <a:cubicBezTo>
                      <a:pt x="0" y="5365"/>
                      <a:pt x="5365" y="0"/>
                      <a:pt x="11982" y="0"/>
                    </a:cubicBezTo>
                    <a:cubicBezTo>
                      <a:pt x="18600" y="0"/>
                      <a:pt x="23965" y="5365"/>
                      <a:pt x="23965" y="119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"/>
              <p:cNvSpPr/>
              <p:nvPr/>
            </p:nvSpPr>
            <p:spPr>
              <a:xfrm>
                <a:off x="3360874" y="3988261"/>
                <a:ext cx="16287" cy="16287"/>
              </a:xfrm>
              <a:custGeom>
                <a:rect b="b" l="l" r="r" t="t"/>
                <a:pathLst>
                  <a:path extrusionOk="0" h="16287" w="16287">
                    <a:moveTo>
                      <a:pt x="16287" y="8144"/>
                    </a:moveTo>
                    <a:cubicBezTo>
                      <a:pt x="16287" y="12641"/>
                      <a:pt x="12641" y="16287"/>
                      <a:pt x="8144" y="16287"/>
                    </a:cubicBezTo>
                    <a:cubicBezTo>
                      <a:pt x="3646" y="16287"/>
                      <a:pt x="0" y="12641"/>
                      <a:pt x="0" y="8144"/>
                    </a:cubicBezTo>
                    <a:cubicBezTo>
                      <a:pt x="0" y="3646"/>
                      <a:pt x="3646" y="0"/>
                      <a:pt x="8144" y="0"/>
                    </a:cubicBezTo>
                    <a:cubicBezTo>
                      <a:pt x="12641" y="0"/>
                      <a:pt x="16287" y="3646"/>
                      <a:pt x="16287" y="8144"/>
                    </a:cubicBez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"/>
              <p:cNvSpPr/>
              <p:nvPr/>
            </p:nvSpPr>
            <p:spPr>
              <a:xfrm>
                <a:off x="3366742" y="3994129"/>
                <a:ext cx="4551" cy="4551"/>
              </a:xfrm>
              <a:custGeom>
                <a:rect b="b" l="l" r="r" t="t"/>
                <a:pathLst>
                  <a:path extrusionOk="0" h="4551" w="4551">
                    <a:moveTo>
                      <a:pt x="4552" y="2276"/>
                    </a:moveTo>
                    <a:cubicBezTo>
                      <a:pt x="4552" y="3533"/>
                      <a:pt x="3533" y="4552"/>
                      <a:pt x="2276" y="4552"/>
                    </a:cubicBezTo>
                    <a:cubicBezTo>
                      <a:pt x="1019" y="4552"/>
                      <a:pt x="0" y="3533"/>
                      <a:pt x="0" y="2276"/>
                    </a:cubicBezTo>
                    <a:cubicBezTo>
                      <a:pt x="0" y="1019"/>
                      <a:pt x="1019" y="0"/>
                      <a:pt x="2276" y="0"/>
                    </a:cubicBezTo>
                    <a:cubicBezTo>
                      <a:pt x="3533" y="0"/>
                      <a:pt x="4552" y="1019"/>
                      <a:pt x="4552" y="22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4"/>
            <p:cNvGrpSpPr/>
            <p:nvPr/>
          </p:nvGrpSpPr>
          <p:grpSpPr>
            <a:xfrm>
              <a:off x="1329003" y="6140915"/>
              <a:ext cx="4080768" cy="99615"/>
              <a:chOff x="1329003" y="6140915"/>
              <a:chExt cx="4080768" cy="99615"/>
            </a:xfrm>
          </p:grpSpPr>
          <p:sp>
            <p:nvSpPr>
              <p:cNvPr id="834" name="Google Shape;834;p4"/>
              <p:cNvSpPr/>
              <p:nvPr/>
            </p:nvSpPr>
            <p:spPr>
              <a:xfrm>
                <a:off x="1329003" y="6140915"/>
                <a:ext cx="4080740" cy="48559"/>
              </a:xfrm>
              <a:custGeom>
                <a:rect b="b" l="l" r="r" t="t"/>
                <a:pathLst>
                  <a:path extrusionOk="0" h="48559" w="4080740">
                    <a:moveTo>
                      <a:pt x="4080741" y="0"/>
                    </a:moveTo>
                    <a:lnTo>
                      <a:pt x="2040371" y="0"/>
                    </a:lnTo>
                    <a:lnTo>
                      <a:pt x="0" y="0"/>
                    </a:lnTo>
                    <a:lnTo>
                      <a:pt x="0" y="48560"/>
                    </a:lnTo>
                    <a:lnTo>
                      <a:pt x="4080741" y="48560"/>
                    </a:lnTo>
                    <a:lnTo>
                      <a:pt x="40807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"/>
              <p:cNvSpPr/>
              <p:nvPr/>
            </p:nvSpPr>
            <p:spPr>
              <a:xfrm>
                <a:off x="1329003" y="6189475"/>
                <a:ext cx="4080768" cy="51055"/>
              </a:xfrm>
              <a:custGeom>
                <a:rect b="b" l="l" r="r" t="t"/>
                <a:pathLst>
                  <a:path extrusionOk="0" h="51055" w="408076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8269" y="52755"/>
                      <a:pt x="221385" y="51001"/>
                    </a:cubicBezTo>
                    <a:lnTo>
                      <a:pt x="2040398" y="51055"/>
                    </a:lnTo>
                    <a:lnTo>
                      <a:pt x="3859383" y="51001"/>
                    </a:lnTo>
                    <a:cubicBezTo>
                      <a:pt x="3952527" y="52755"/>
                      <a:pt x="4080769" y="55"/>
                      <a:pt x="4080769" y="55"/>
                    </a:cubicBezTo>
                    <a:lnTo>
                      <a:pt x="4080769" y="55"/>
                    </a:lnTo>
                    <a:cubicBezTo>
                      <a:pt x="4080769" y="55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"/>
              <p:cNvSpPr/>
              <p:nvPr/>
            </p:nvSpPr>
            <p:spPr>
              <a:xfrm>
                <a:off x="5398886" y="6140915"/>
                <a:ext cx="10858" cy="48560"/>
              </a:xfrm>
              <a:custGeom>
                <a:rect b="b" l="l" r="r" t="t"/>
                <a:pathLst>
                  <a:path extrusionOk="0" h="48560" w="10858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"/>
              <p:cNvSpPr/>
              <p:nvPr/>
            </p:nvSpPr>
            <p:spPr>
              <a:xfrm>
                <a:off x="1329278" y="6140915"/>
                <a:ext cx="10858" cy="48560"/>
              </a:xfrm>
              <a:custGeom>
                <a:rect b="b" l="l" r="r" t="t"/>
                <a:pathLst>
                  <a:path extrusionOk="0" h="48560" w="10858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8" name="Google Shape;838;p4"/>
              <p:cNvGrpSpPr/>
              <p:nvPr/>
            </p:nvGrpSpPr>
            <p:grpSpPr>
              <a:xfrm>
                <a:off x="5069961" y="6151663"/>
                <a:ext cx="106223" cy="28872"/>
                <a:chOff x="5069961" y="6151663"/>
                <a:chExt cx="106223" cy="28872"/>
              </a:xfrm>
            </p:grpSpPr>
            <p:grpSp>
              <p:nvGrpSpPr>
                <p:cNvPr id="839" name="Google Shape;839;p4"/>
                <p:cNvGrpSpPr/>
                <p:nvPr/>
              </p:nvGrpSpPr>
              <p:grpSpPr>
                <a:xfrm>
                  <a:off x="5069961" y="6158765"/>
                  <a:ext cx="14560" cy="14669"/>
                  <a:chOff x="5069961" y="6158765"/>
                  <a:chExt cx="14560" cy="14669"/>
                </a:xfrm>
              </p:grpSpPr>
              <p:sp>
                <p:nvSpPr>
                  <p:cNvPr id="840" name="Google Shape;840;p4"/>
                  <p:cNvSpPr/>
                  <p:nvPr/>
                </p:nvSpPr>
                <p:spPr>
                  <a:xfrm>
                    <a:off x="5070318" y="6159231"/>
                    <a:ext cx="14203" cy="14203"/>
                  </a:xfrm>
                  <a:custGeom>
                    <a:rect b="b" l="l" r="r" t="t"/>
                    <a:pathLst>
                      <a:path extrusionOk="0" h="14203" w="14203">
                        <a:moveTo>
                          <a:pt x="14203" y="7102"/>
                        </a:moveTo>
                        <a:cubicBezTo>
                          <a:pt x="14203" y="3180"/>
                          <a:pt x="11023" y="0"/>
                          <a:pt x="7102" y="0"/>
                        </a:cubicBezTo>
                        <a:cubicBezTo>
                          <a:pt x="3181" y="0"/>
                          <a:pt x="0" y="3180"/>
                          <a:pt x="0" y="7102"/>
                        </a:cubicBezTo>
                        <a:cubicBezTo>
                          <a:pt x="0" y="11022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2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1" name="Google Shape;841;p4"/>
                  <p:cNvSpPr/>
                  <p:nvPr/>
                </p:nvSpPr>
                <p:spPr>
                  <a:xfrm>
                    <a:off x="5069961" y="6158765"/>
                    <a:ext cx="14203" cy="14203"/>
                  </a:xfrm>
                  <a:custGeom>
                    <a:rect b="b" l="l" r="r" t="t"/>
                    <a:pathLst>
                      <a:path extrusionOk="0" h="14203" w="14203">
                        <a:moveTo>
                          <a:pt x="14203" y="7102"/>
                        </a:moveTo>
                        <a:cubicBezTo>
                          <a:pt x="14203" y="3181"/>
                          <a:pt x="11023" y="0"/>
                          <a:pt x="7102" y="0"/>
                        </a:cubicBezTo>
                        <a:cubicBezTo>
                          <a:pt x="3181" y="0"/>
                          <a:pt x="0" y="3181"/>
                          <a:pt x="0" y="7102"/>
                        </a:cubicBezTo>
                        <a:cubicBezTo>
                          <a:pt x="0" y="11023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3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2" name="Google Shape;842;p4"/>
                  <p:cNvSpPr/>
                  <p:nvPr/>
                </p:nvSpPr>
                <p:spPr>
                  <a:xfrm>
                    <a:off x="5070976" y="6159779"/>
                    <a:ext cx="12174" cy="12174"/>
                  </a:xfrm>
                  <a:custGeom>
                    <a:rect b="b" l="l" r="r" t="t"/>
                    <a:pathLst>
                      <a:path extrusionOk="0" h="12174" w="12174">
                        <a:moveTo>
                          <a:pt x="12174" y="6087"/>
                        </a:moveTo>
                        <a:cubicBezTo>
                          <a:pt x="12174" y="2742"/>
                          <a:pt x="9460" y="0"/>
                          <a:pt x="6087" y="0"/>
                        </a:cubicBezTo>
                        <a:cubicBezTo>
                          <a:pt x="2715" y="0"/>
                          <a:pt x="0" y="2715"/>
                          <a:pt x="0" y="6087"/>
                        </a:cubicBezTo>
                        <a:cubicBezTo>
                          <a:pt x="0" y="9460"/>
                          <a:pt x="2715" y="12174"/>
                          <a:pt x="6087" y="12174"/>
                        </a:cubicBezTo>
                        <a:cubicBezTo>
                          <a:pt x="9460" y="12174"/>
                          <a:pt x="12174" y="9460"/>
                          <a:pt x="12174" y="6087"/>
                        </a:cubicBez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43" name="Google Shape;843;p4"/>
                <p:cNvGrpSpPr/>
                <p:nvPr/>
              </p:nvGrpSpPr>
              <p:grpSpPr>
                <a:xfrm>
                  <a:off x="5105196" y="6151663"/>
                  <a:ext cx="28708" cy="28872"/>
                  <a:chOff x="5105196" y="6151663"/>
                  <a:chExt cx="28708" cy="28872"/>
                </a:xfrm>
              </p:grpSpPr>
              <p:sp>
                <p:nvSpPr>
                  <p:cNvPr id="844" name="Google Shape;844;p4"/>
                  <p:cNvSpPr/>
                  <p:nvPr/>
                </p:nvSpPr>
                <p:spPr>
                  <a:xfrm>
                    <a:off x="5105936" y="6152568"/>
                    <a:ext cx="27968" cy="27967"/>
                  </a:xfrm>
                  <a:custGeom>
                    <a:rect b="b" l="l" r="r" t="t"/>
                    <a:pathLst>
                      <a:path extrusionOk="0" h="27967" w="27968">
                        <a:moveTo>
                          <a:pt x="27968" y="13984"/>
                        </a:moveTo>
                        <a:cubicBezTo>
                          <a:pt x="27968" y="6252"/>
                          <a:pt x="21716" y="0"/>
                          <a:pt x="13984" y="0"/>
                        </a:cubicBezTo>
                        <a:cubicBezTo>
                          <a:pt x="6252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5" name="Google Shape;845;p4"/>
                  <p:cNvSpPr/>
                  <p:nvPr/>
                </p:nvSpPr>
                <p:spPr>
                  <a:xfrm>
                    <a:off x="5105196" y="6151663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6" name="Google Shape;846;p4"/>
                  <p:cNvSpPr/>
                  <p:nvPr/>
                </p:nvSpPr>
                <p:spPr>
                  <a:xfrm>
                    <a:off x="5107197" y="6153665"/>
                    <a:ext cx="23964" cy="23964"/>
                  </a:xfrm>
                  <a:custGeom>
                    <a:rect b="b" l="l" r="r" t="t"/>
                    <a:pathLst>
                      <a:path extrusionOk="0" h="23964" w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47" name="Google Shape;847;p4"/>
                <p:cNvGrpSpPr/>
                <p:nvPr/>
              </p:nvGrpSpPr>
              <p:grpSpPr>
                <a:xfrm>
                  <a:off x="5147504" y="6151663"/>
                  <a:ext cx="28680" cy="28872"/>
                  <a:chOff x="5147504" y="6151663"/>
                  <a:chExt cx="28680" cy="28872"/>
                </a:xfrm>
              </p:grpSpPr>
              <p:sp>
                <p:nvSpPr>
                  <p:cNvPr id="848" name="Google Shape;848;p4"/>
                  <p:cNvSpPr/>
                  <p:nvPr/>
                </p:nvSpPr>
                <p:spPr>
                  <a:xfrm>
                    <a:off x="5148217" y="6152568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6252"/>
                          <a:pt x="21689" y="0"/>
                          <a:pt x="13984" y="0"/>
                        </a:cubicBezTo>
                        <a:cubicBezTo>
                          <a:pt x="6279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9" name="Google Shape;849;p4"/>
                  <p:cNvSpPr/>
                  <p:nvPr/>
                </p:nvSpPr>
                <p:spPr>
                  <a:xfrm>
                    <a:off x="5147504" y="6151663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0" name="Google Shape;850;p4"/>
                  <p:cNvSpPr/>
                  <p:nvPr/>
                </p:nvSpPr>
                <p:spPr>
                  <a:xfrm>
                    <a:off x="5149506" y="6153665"/>
                    <a:ext cx="23964" cy="23964"/>
                  </a:xfrm>
                  <a:custGeom>
                    <a:rect b="b" l="l" r="r" t="t"/>
                    <a:pathLst>
                      <a:path extrusionOk="0" h="23964" w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51" name="Google Shape;851;p4"/>
              <p:cNvGrpSpPr/>
              <p:nvPr/>
            </p:nvGrpSpPr>
            <p:grpSpPr>
              <a:xfrm>
                <a:off x="3103267" y="6140915"/>
                <a:ext cx="532268" cy="27748"/>
                <a:chOff x="3103267" y="6140915"/>
                <a:chExt cx="532268" cy="27748"/>
              </a:xfrm>
            </p:grpSpPr>
            <p:sp>
              <p:nvSpPr>
                <p:cNvPr id="852" name="Google Shape;852;p4"/>
                <p:cNvSpPr/>
                <p:nvPr/>
              </p:nvSpPr>
              <p:spPr>
                <a:xfrm>
                  <a:off x="3103267" y="6140915"/>
                  <a:ext cx="532240" cy="27748"/>
                </a:xfrm>
                <a:custGeom>
                  <a:rect b="b" l="l" r="r" t="t"/>
                  <a:pathLst>
                    <a:path extrusionOk="0" h="27748" w="532240">
                      <a:moveTo>
                        <a:pt x="266381" y="0"/>
                      </a:moveTo>
                      <a:lnTo>
                        <a:pt x="0" y="0"/>
                      </a:lnTo>
                      <a:cubicBezTo>
                        <a:pt x="0" y="0"/>
                        <a:pt x="5868" y="27749"/>
                        <a:pt x="63010" y="27749"/>
                      </a:cubicBezTo>
                      <a:lnTo>
                        <a:pt x="469231" y="27749"/>
                      </a:lnTo>
                      <a:cubicBezTo>
                        <a:pt x="526373" y="27749"/>
                        <a:pt x="532241" y="0"/>
                        <a:pt x="532241" y="0"/>
                      </a:cubicBezTo>
                      <a:lnTo>
                        <a:pt x="2663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4"/>
                <p:cNvSpPr/>
                <p:nvPr/>
              </p:nvSpPr>
              <p:spPr>
                <a:xfrm>
                  <a:off x="3123338" y="6140915"/>
                  <a:ext cx="512197" cy="27748"/>
                </a:xfrm>
                <a:custGeom>
                  <a:rect b="b" l="l" r="r" t="t"/>
                  <a:pathLst>
                    <a:path extrusionOk="0" h="27748" w="512197">
                      <a:moveTo>
                        <a:pt x="502299" y="0"/>
                      </a:moveTo>
                      <a:cubicBezTo>
                        <a:pt x="499392" y="9295"/>
                        <a:pt x="483544" y="24349"/>
                        <a:pt x="440056" y="24349"/>
                      </a:cubicBezTo>
                      <a:lnTo>
                        <a:pt x="36166" y="24349"/>
                      </a:lnTo>
                      <a:cubicBezTo>
                        <a:pt x="20565" y="24349"/>
                        <a:pt x="8829" y="22649"/>
                        <a:pt x="0" y="19989"/>
                      </a:cubicBezTo>
                      <a:cubicBezTo>
                        <a:pt x="9350" y="24349"/>
                        <a:pt x="23553" y="27749"/>
                        <a:pt x="45187" y="27749"/>
                      </a:cubicBezTo>
                      <a:lnTo>
                        <a:pt x="449077" y="27749"/>
                      </a:lnTo>
                      <a:cubicBezTo>
                        <a:pt x="505891" y="27749"/>
                        <a:pt x="512197" y="0"/>
                        <a:pt x="512197" y="0"/>
                      </a:cubicBezTo>
                      <a:lnTo>
                        <a:pt x="502326" y="0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854" name="Google Shape;8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9194" y="4818186"/>
            <a:ext cx="3297170" cy="1911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5" name="Google Shape;855;p4"/>
          <p:cNvGrpSpPr/>
          <p:nvPr/>
        </p:nvGrpSpPr>
        <p:grpSpPr>
          <a:xfrm>
            <a:off x="6709356" y="4398608"/>
            <a:ext cx="775144" cy="775144"/>
            <a:chOff x="4887648" y="5202916"/>
            <a:chExt cx="503992" cy="503992"/>
          </a:xfrm>
        </p:grpSpPr>
        <p:sp>
          <p:nvSpPr>
            <p:cNvPr id="856" name="Google Shape;856;p4"/>
            <p:cNvSpPr/>
            <p:nvPr/>
          </p:nvSpPr>
          <p:spPr>
            <a:xfrm>
              <a:off x="4887648" y="5202916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7" name="Google Shape;85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99772" y="5321545"/>
              <a:ext cx="279745" cy="266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4"/>
          <p:cNvGrpSpPr/>
          <p:nvPr/>
        </p:nvGrpSpPr>
        <p:grpSpPr>
          <a:xfrm>
            <a:off x="8154164" y="1857427"/>
            <a:ext cx="775144" cy="775144"/>
            <a:chOff x="4887648" y="5202916"/>
            <a:chExt cx="503992" cy="503992"/>
          </a:xfrm>
        </p:grpSpPr>
        <p:sp>
          <p:nvSpPr>
            <p:cNvPr id="859" name="Google Shape;859;p4"/>
            <p:cNvSpPr/>
            <p:nvPr/>
          </p:nvSpPr>
          <p:spPr>
            <a:xfrm>
              <a:off x="4887648" y="5202916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0" name="Google Shape;860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99772" y="5321545"/>
              <a:ext cx="279745" cy="266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1" name="Google Shape;86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4249" y="4188471"/>
            <a:ext cx="392589" cy="39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"/>
          <p:cNvSpPr txBox="1"/>
          <p:nvPr>
            <p:ph type="title"/>
          </p:nvPr>
        </p:nvSpPr>
        <p:spPr>
          <a:xfrm>
            <a:off x="586403" y="618028"/>
            <a:ext cx="12224640" cy="36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Web Scraping Tool for Second-Hand Car Sales</a:t>
            </a:r>
            <a:endParaRPr/>
          </a:p>
        </p:txBody>
      </p:sp>
      <p:sp>
        <p:nvSpPr>
          <p:cNvPr id="867" name="Google Shape;867;p6"/>
          <p:cNvSpPr/>
          <p:nvPr/>
        </p:nvSpPr>
        <p:spPr>
          <a:xfrm flipH="1">
            <a:off x="11405815" y="618028"/>
            <a:ext cx="2033785" cy="977037"/>
          </a:xfrm>
          <a:prstGeom prst="homePlate">
            <a:avLst>
              <a:gd fmla="val 1507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6904" y="677992"/>
            <a:ext cx="949148" cy="85711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6"/>
          <p:cNvSpPr/>
          <p:nvPr/>
        </p:nvSpPr>
        <p:spPr>
          <a:xfrm>
            <a:off x="551025" y="2311315"/>
            <a:ext cx="4028843" cy="4672014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"/>
          <p:cNvSpPr/>
          <p:nvPr/>
        </p:nvSpPr>
        <p:spPr>
          <a:xfrm>
            <a:off x="8858027" y="2311315"/>
            <a:ext cx="4028843" cy="4672014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"/>
          <p:cNvSpPr/>
          <p:nvPr/>
        </p:nvSpPr>
        <p:spPr>
          <a:xfrm>
            <a:off x="4704526" y="2311315"/>
            <a:ext cx="4028843" cy="4672014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"/>
          <p:cNvSpPr txBox="1"/>
          <p:nvPr/>
        </p:nvSpPr>
        <p:spPr>
          <a:xfrm>
            <a:off x="9014011" y="2733336"/>
            <a:ext cx="3761912" cy="4029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/>
          </a:p>
          <a:p>
            <a:pPr indent="-184087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1"/>
              <a:buFont typeface="Noto Sans Symbols"/>
              <a:buNone/>
            </a:pPr>
            <a:r>
              <a:t/>
            </a:r>
            <a:endParaRPr b="1" i="0" sz="1601" u="none" cap="none" strike="noStrike">
              <a:solidFill>
                <a:srgbClr val="0F47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friendly Web Scraping Tool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client received a user-friendly web scraping tool equipped with a user interface, enabling tailored requesting.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1" lvl="3" marL="285751" marR="0" rtl="0" algn="l">
              <a:lnSpc>
                <a:spcPct val="12492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Expanded Data Extraction Capabilities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 were created from the e-commerce platform across various cities and categories, enhancing data extraction capabilities.</a:t>
            </a:r>
            <a:endParaRPr/>
          </a:p>
          <a:p>
            <a:pPr indent="-285751" lvl="3" marL="285751" marR="0" rtl="0" algn="l">
              <a:lnSpc>
                <a:spcPct val="124921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1"/>
              <a:buFont typeface="Noto Sans Symbols"/>
              <a:buChar char="▪"/>
            </a:pPr>
            <a:r>
              <a:rPr b="1" i="0" lang="en-IN" sz="1601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Time and Resource Savings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client achieved significant time efficiency in the data collection process, resulting in resource savings.</a:t>
            </a:r>
            <a:endParaRPr/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"/>
          <p:cNvSpPr txBox="1"/>
          <p:nvPr/>
        </p:nvSpPr>
        <p:spPr>
          <a:xfrm>
            <a:off x="801454" y="2733336"/>
            <a:ext cx="367211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 analyze the secondhand automobile market in Morocco the client needed access to relevant and accurate data. </a:t>
            </a:r>
            <a:endParaRPr/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chose to use data of the country’s leading C2C e-commerce platform.</a:t>
            </a:r>
            <a:endParaRPr/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601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"/>
          <p:cNvSpPr txBox="1"/>
          <p:nvPr/>
        </p:nvSpPr>
        <p:spPr>
          <a:xfrm>
            <a:off x="4842673" y="2733335"/>
            <a:ext cx="3778414" cy="72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1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Infomineo’ s Data Analytics team addressed the client’s challenges by developing :</a:t>
            </a:r>
            <a:endParaRPr/>
          </a:p>
        </p:txBody>
      </p:sp>
      <p:sp>
        <p:nvSpPr>
          <p:cNvPr id="875" name="Google Shape;875;p6"/>
          <p:cNvSpPr/>
          <p:nvPr/>
        </p:nvSpPr>
        <p:spPr>
          <a:xfrm>
            <a:off x="8847209" y="1860636"/>
            <a:ext cx="4028843" cy="786902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6"/>
          <p:cNvSpPr/>
          <p:nvPr/>
        </p:nvSpPr>
        <p:spPr>
          <a:xfrm>
            <a:off x="551025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7" name="Google Shape;877;p6"/>
          <p:cNvGrpSpPr/>
          <p:nvPr/>
        </p:nvGrpSpPr>
        <p:grpSpPr>
          <a:xfrm>
            <a:off x="3820789" y="1925517"/>
            <a:ext cx="652780" cy="654038"/>
            <a:chOff x="3416568" y="1395569"/>
            <a:chExt cx="955760" cy="957600"/>
          </a:xfrm>
        </p:grpSpPr>
        <p:sp>
          <p:nvSpPr>
            <p:cNvPr id="878" name="Google Shape;878;p6"/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9" name="Google Shape;87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0" name="Google Shape;880;p6"/>
          <p:cNvSpPr/>
          <p:nvPr/>
        </p:nvSpPr>
        <p:spPr>
          <a:xfrm>
            <a:off x="4699117" y="185742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1" name="Google Shape;881;p6"/>
          <p:cNvGrpSpPr/>
          <p:nvPr/>
        </p:nvGrpSpPr>
        <p:grpSpPr>
          <a:xfrm>
            <a:off x="7962149" y="1925517"/>
            <a:ext cx="652780" cy="654038"/>
            <a:chOff x="7762572" y="1395569"/>
            <a:chExt cx="955760" cy="957600"/>
          </a:xfrm>
        </p:grpSpPr>
        <p:sp>
          <p:nvSpPr>
            <p:cNvPr id="882" name="Google Shape;882;p6"/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3" name="Google Shape;883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6"/>
          <p:cNvGrpSpPr/>
          <p:nvPr/>
        </p:nvGrpSpPr>
        <p:grpSpPr>
          <a:xfrm>
            <a:off x="12123143" y="1925517"/>
            <a:ext cx="652780" cy="654038"/>
            <a:chOff x="12019931" y="1366765"/>
            <a:chExt cx="955760" cy="957600"/>
          </a:xfrm>
        </p:grpSpPr>
        <p:sp>
          <p:nvSpPr>
            <p:cNvPr id="885" name="Google Shape;885;p6"/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6" name="Google Shape;886;p6"/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887" name="Google Shape;887;p6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rect b="b" l="l" r="r" t="t"/>
                <a:pathLst>
                  <a:path extrusionOk="0" h="806" w="84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rect b="b" l="l" r="r" t="t"/>
                <a:pathLst>
                  <a:path extrusionOk="0" h="537" w="549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50" lIns="100775" spcFirstLastPara="1" rIns="100775" wrap="square" tIns="50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6"/>
          <p:cNvSpPr txBox="1"/>
          <p:nvPr/>
        </p:nvSpPr>
        <p:spPr>
          <a:xfrm>
            <a:off x="4986864" y="3398524"/>
            <a:ext cx="3658783" cy="3496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Comprehensive Data Collection Strategy</a:t>
            </a:r>
            <a:endParaRPr b="1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Establishing a robust data collection framework and implementing efficient methodologies to gather the required data.</a:t>
            </a:r>
            <a:endParaRPr/>
          </a:p>
          <a:p>
            <a:pPr indent="-84837" lvl="0" marL="173737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User-Centric Interface Design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Crafting a user-friendly graphical user interface (GUI) that simplified the data collection process for the client</a:t>
            </a:r>
            <a:endParaRPr/>
          </a:p>
          <a:p>
            <a:pPr indent="-72073" lvl="0" marL="173737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1"/>
              <a:buFont typeface="Noto Sans Symbols"/>
              <a:buNone/>
            </a:pPr>
            <a:r>
              <a:t/>
            </a:r>
            <a:endParaRPr b="0" i="0" sz="1601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2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1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Quality Assurance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Implementing rigorous cleaning and preprocessing techniques to ensure the integrity and reliability of the collected data. </a:t>
            </a:r>
            <a:endParaRPr/>
          </a:p>
        </p:txBody>
      </p:sp>
      <p:grpSp>
        <p:nvGrpSpPr>
          <p:cNvPr id="890" name="Google Shape;890;p6"/>
          <p:cNvGrpSpPr/>
          <p:nvPr/>
        </p:nvGrpSpPr>
        <p:grpSpPr>
          <a:xfrm>
            <a:off x="858223" y="4911103"/>
            <a:ext cx="3414447" cy="867873"/>
            <a:chOff x="803725" y="4920772"/>
            <a:chExt cx="3414536" cy="867896"/>
          </a:xfrm>
        </p:grpSpPr>
        <p:sp>
          <p:nvSpPr>
            <p:cNvPr id="891" name="Google Shape;891;p6"/>
            <p:cNvSpPr txBox="1"/>
            <p:nvPr/>
          </p:nvSpPr>
          <p:spPr>
            <a:xfrm>
              <a:off x="1437182" y="4920772"/>
              <a:ext cx="2781079" cy="867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4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An efficient and consistent way to regularly collect data from an e-commerce website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2" name="Google Shape;892;p6"/>
            <p:cNvGrpSpPr/>
            <p:nvPr/>
          </p:nvGrpSpPr>
          <p:grpSpPr>
            <a:xfrm>
              <a:off x="803725" y="4920772"/>
              <a:ext cx="503992" cy="503992"/>
              <a:chOff x="803725" y="4811208"/>
              <a:chExt cx="503992" cy="503992"/>
            </a:xfrm>
          </p:grpSpPr>
          <p:sp>
            <p:nvSpPr>
              <p:cNvPr id="893" name="Google Shape;893;p6"/>
              <p:cNvSpPr/>
              <p:nvPr/>
            </p:nvSpPr>
            <p:spPr>
              <a:xfrm>
                <a:off x="803725" y="4811208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124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4742745">
                <a:off x="872239" y="4916586"/>
                <a:ext cx="376479" cy="259422"/>
              </a:xfrm>
              <a:custGeom>
                <a:rect b="b" l="l" r="r" t="t"/>
                <a:pathLst>
                  <a:path extrusionOk="0" h="492" w="714">
                    <a:moveTo>
                      <a:pt x="0" y="492"/>
                    </a:moveTo>
                    <a:lnTo>
                      <a:pt x="6" y="492"/>
                    </a:lnTo>
                    <a:lnTo>
                      <a:pt x="12" y="486"/>
                    </a:lnTo>
                    <a:lnTo>
                      <a:pt x="18" y="480"/>
                    </a:lnTo>
                    <a:lnTo>
                      <a:pt x="18" y="474"/>
                    </a:lnTo>
                    <a:lnTo>
                      <a:pt x="36" y="474"/>
                    </a:lnTo>
                    <a:lnTo>
                      <a:pt x="60" y="468"/>
                    </a:lnTo>
                    <a:lnTo>
                      <a:pt x="66" y="468"/>
                    </a:lnTo>
                    <a:lnTo>
                      <a:pt x="78" y="462"/>
                    </a:lnTo>
                    <a:lnTo>
                      <a:pt x="102" y="456"/>
                    </a:lnTo>
                    <a:lnTo>
                      <a:pt x="102" y="450"/>
                    </a:lnTo>
                    <a:lnTo>
                      <a:pt x="114" y="444"/>
                    </a:lnTo>
                    <a:lnTo>
                      <a:pt x="126" y="432"/>
                    </a:lnTo>
                    <a:lnTo>
                      <a:pt x="156" y="414"/>
                    </a:lnTo>
                    <a:lnTo>
                      <a:pt x="180" y="396"/>
                    </a:lnTo>
                    <a:lnTo>
                      <a:pt x="192" y="372"/>
                    </a:lnTo>
                    <a:lnTo>
                      <a:pt x="204" y="360"/>
                    </a:lnTo>
                    <a:lnTo>
                      <a:pt x="204" y="354"/>
                    </a:lnTo>
                    <a:lnTo>
                      <a:pt x="210" y="342"/>
                    </a:lnTo>
                    <a:lnTo>
                      <a:pt x="216" y="330"/>
                    </a:lnTo>
                    <a:lnTo>
                      <a:pt x="210" y="324"/>
                    </a:lnTo>
                    <a:lnTo>
                      <a:pt x="204" y="318"/>
                    </a:lnTo>
                    <a:lnTo>
                      <a:pt x="198" y="318"/>
                    </a:lnTo>
                    <a:lnTo>
                      <a:pt x="198" y="312"/>
                    </a:lnTo>
                    <a:lnTo>
                      <a:pt x="204" y="306"/>
                    </a:lnTo>
                    <a:lnTo>
                      <a:pt x="198" y="288"/>
                    </a:lnTo>
                    <a:lnTo>
                      <a:pt x="204" y="276"/>
                    </a:lnTo>
                    <a:lnTo>
                      <a:pt x="198" y="270"/>
                    </a:lnTo>
                    <a:lnTo>
                      <a:pt x="204" y="264"/>
                    </a:lnTo>
                    <a:lnTo>
                      <a:pt x="210" y="258"/>
                    </a:lnTo>
                    <a:lnTo>
                      <a:pt x="210" y="252"/>
                    </a:lnTo>
                    <a:lnTo>
                      <a:pt x="228" y="234"/>
                    </a:lnTo>
                    <a:lnTo>
                      <a:pt x="234" y="222"/>
                    </a:lnTo>
                    <a:lnTo>
                      <a:pt x="234" y="216"/>
                    </a:lnTo>
                    <a:lnTo>
                      <a:pt x="234" y="210"/>
                    </a:lnTo>
                    <a:lnTo>
                      <a:pt x="240" y="204"/>
                    </a:lnTo>
                    <a:lnTo>
                      <a:pt x="234" y="204"/>
                    </a:lnTo>
                    <a:lnTo>
                      <a:pt x="246" y="198"/>
                    </a:lnTo>
                    <a:lnTo>
                      <a:pt x="252" y="186"/>
                    </a:lnTo>
                    <a:lnTo>
                      <a:pt x="258" y="186"/>
                    </a:lnTo>
                    <a:lnTo>
                      <a:pt x="264" y="180"/>
                    </a:lnTo>
                    <a:lnTo>
                      <a:pt x="270" y="174"/>
                    </a:lnTo>
                    <a:lnTo>
                      <a:pt x="276" y="168"/>
                    </a:lnTo>
                    <a:lnTo>
                      <a:pt x="276" y="162"/>
                    </a:lnTo>
                    <a:lnTo>
                      <a:pt x="282" y="162"/>
                    </a:lnTo>
                    <a:lnTo>
                      <a:pt x="288" y="156"/>
                    </a:lnTo>
                    <a:lnTo>
                      <a:pt x="294" y="150"/>
                    </a:lnTo>
                    <a:lnTo>
                      <a:pt x="312" y="144"/>
                    </a:lnTo>
                    <a:lnTo>
                      <a:pt x="330" y="138"/>
                    </a:lnTo>
                    <a:lnTo>
                      <a:pt x="336" y="138"/>
                    </a:lnTo>
                    <a:lnTo>
                      <a:pt x="342" y="132"/>
                    </a:lnTo>
                    <a:lnTo>
                      <a:pt x="348" y="132"/>
                    </a:lnTo>
                    <a:lnTo>
                      <a:pt x="354" y="126"/>
                    </a:lnTo>
                    <a:lnTo>
                      <a:pt x="360" y="126"/>
                    </a:lnTo>
                    <a:lnTo>
                      <a:pt x="366" y="120"/>
                    </a:lnTo>
                    <a:lnTo>
                      <a:pt x="378" y="114"/>
                    </a:lnTo>
                    <a:lnTo>
                      <a:pt x="384" y="108"/>
                    </a:lnTo>
                    <a:lnTo>
                      <a:pt x="390" y="102"/>
                    </a:lnTo>
                    <a:lnTo>
                      <a:pt x="390" y="96"/>
                    </a:lnTo>
                    <a:lnTo>
                      <a:pt x="396" y="90"/>
                    </a:lnTo>
                    <a:lnTo>
                      <a:pt x="402" y="84"/>
                    </a:lnTo>
                    <a:lnTo>
                      <a:pt x="408" y="60"/>
                    </a:lnTo>
                    <a:lnTo>
                      <a:pt x="414" y="48"/>
                    </a:lnTo>
                    <a:lnTo>
                      <a:pt x="420" y="42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6"/>
                    </a:lnTo>
                    <a:lnTo>
                      <a:pt x="468" y="12"/>
                    </a:lnTo>
                    <a:lnTo>
                      <a:pt x="468" y="24"/>
                    </a:lnTo>
                    <a:lnTo>
                      <a:pt x="474" y="24"/>
                    </a:lnTo>
                    <a:lnTo>
                      <a:pt x="480" y="30"/>
                    </a:lnTo>
                    <a:lnTo>
                      <a:pt x="492" y="36"/>
                    </a:lnTo>
                    <a:lnTo>
                      <a:pt x="498" y="42"/>
                    </a:lnTo>
                    <a:lnTo>
                      <a:pt x="504" y="42"/>
                    </a:lnTo>
                    <a:lnTo>
                      <a:pt x="522" y="48"/>
                    </a:lnTo>
                    <a:lnTo>
                      <a:pt x="540" y="42"/>
                    </a:lnTo>
                    <a:lnTo>
                      <a:pt x="546" y="42"/>
                    </a:lnTo>
                    <a:lnTo>
                      <a:pt x="552" y="42"/>
                    </a:lnTo>
                    <a:lnTo>
                      <a:pt x="558" y="36"/>
                    </a:lnTo>
                    <a:lnTo>
                      <a:pt x="570" y="42"/>
                    </a:lnTo>
                    <a:lnTo>
                      <a:pt x="582" y="42"/>
                    </a:lnTo>
                    <a:lnTo>
                      <a:pt x="588" y="42"/>
                    </a:lnTo>
                    <a:lnTo>
                      <a:pt x="594" y="36"/>
                    </a:lnTo>
                    <a:lnTo>
                      <a:pt x="600" y="30"/>
                    </a:lnTo>
                    <a:lnTo>
                      <a:pt x="600" y="36"/>
                    </a:lnTo>
                    <a:lnTo>
                      <a:pt x="606" y="36"/>
                    </a:lnTo>
                    <a:lnTo>
                      <a:pt x="606" y="42"/>
                    </a:lnTo>
                    <a:lnTo>
                      <a:pt x="612" y="48"/>
                    </a:lnTo>
                    <a:lnTo>
                      <a:pt x="618" y="48"/>
                    </a:lnTo>
                    <a:lnTo>
                      <a:pt x="624" y="48"/>
                    </a:lnTo>
                    <a:lnTo>
                      <a:pt x="630" y="48"/>
                    </a:lnTo>
                    <a:lnTo>
                      <a:pt x="642" y="48"/>
                    </a:lnTo>
                    <a:lnTo>
                      <a:pt x="642" y="54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72"/>
                    </a:lnTo>
                    <a:lnTo>
                      <a:pt x="666" y="78"/>
                    </a:lnTo>
                    <a:lnTo>
                      <a:pt x="672" y="84"/>
                    </a:lnTo>
                    <a:lnTo>
                      <a:pt x="666" y="90"/>
                    </a:lnTo>
                    <a:lnTo>
                      <a:pt x="678" y="108"/>
                    </a:lnTo>
                    <a:lnTo>
                      <a:pt x="672" y="126"/>
                    </a:lnTo>
                    <a:lnTo>
                      <a:pt x="672" y="132"/>
                    </a:lnTo>
                    <a:lnTo>
                      <a:pt x="678" y="138"/>
                    </a:lnTo>
                    <a:lnTo>
                      <a:pt x="678" y="144"/>
                    </a:lnTo>
                    <a:lnTo>
                      <a:pt x="678" y="156"/>
                    </a:lnTo>
                    <a:lnTo>
                      <a:pt x="678" y="162"/>
                    </a:lnTo>
                    <a:lnTo>
                      <a:pt x="684" y="174"/>
                    </a:lnTo>
                    <a:lnTo>
                      <a:pt x="684" y="180"/>
                    </a:lnTo>
                    <a:lnTo>
                      <a:pt x="690" y="192"/>
                    </a:lnTo>
                    <a:lnTo>
                      <a:pt x="714" y="204"/>
                    </a:lnTo>
                    <a:lnTo>
                      <a:pt x="708" y="210"/>
                    </a:lnTo>
                    <a:lnTo>
                      <a:pt x="702" y="210"/>
                    </a:lnTo>
                    <a:lnTo>
                      <a:pt x="696" y="216"/>
                    </a:lnTo>
                    <a:lnTo>
                      <a:pt x="702" y="216"/>
                    </a:lnTo>
                    <a:lnTo>
                      <a:pt x="696" y="222"/>
                    </a:lnTo>
                    <a:lnTo>
                      <a:pt x="702" y="222"/>
                    </a:lnTo>
                    <a:lnTo>
                      <a:pt x="702" y="228"/>
                    </a:lnTo>
                    <a:lnTo>
                      <a:pt x="696" y="228"/>
                    </a:lnTo>
                    <a:lnTo>
                      <a:pt x="684" y="228"/>
                    </a:lnTo>
                    <a:lnTo>
                      <a:pt x="666" y="228"/>
                    </a:lnTo>
                    <a:lnTo>
                      <a:pt x="636" y="222"/>
                    </a:lnTo>
                    <a:lnTo>
                      <a:pt x="612" y="228"/>
                    </a:lnTo>
                    <a:lnTo>
                      <a:pt x="606" y="228"/>
                    </a:lnTo>
                    <a:lnTo>
                      <a:pt x="600" y="234"/>
                    </a:lnTo>
                    <a:lnTo>
                      <a:pt x="606" y="240"/>
                    </a:lnTo>
                    <a:lnTo>
                      <a:pt x="606" y="246"/>
                    </a:lnTo>
                    <a:lnTo>
                      <a:pt x="606" y="252"/>
                    </a:lnTo>
                    <a:lnTo>
                      <a:pt x="558" y="258"/>
                    </a:lnTo>
                    <a:lnTo>
                      <a:pt x="558" y="264"/>
                    </a:lnTo>
                    <a:lnTo>
                      <a:pt x="558" y="270"/>
                    </a:lnTo>
                    <a:lnTo>
                      <a:pt x="552" y="276"/>
                    </a:lnTo>
                    <a:lnTo>
                      <a:pt x="552" y="282"/>
                    </a:lnTo>
                    <a:lnTo>
                      <a:pt x="552" y="288"/>
                    </a:lnTo>
                    <a:lnTo>
                      <a:pt x="558" y="288"/>
                    </a:lnTo>
                    <a:lnTo>
                      <a:pt x="564" y="294"/>
                    </a:lnTo>
                    <a:lnTo>
                      <a:pt x="564" y="300"/>
                    </a:lnTo>
                    <a:lnTo>
                      <a:pt x="558" y="300"/>
                    </a:lnTo>
                    <a:lnTo>
                      <a:pt x="552" y="300"/>
                    </a:lnTo>
                    <a:lnTo>
                      <a:pt x="546" y="300"/>
                    </a:lnTo>
                    <a:lnTo>
                      <a:pt x="534" y="306"/>
                    </a:lnTo>
                    <a:lnTo>
                      <a:pt x="528" y="312"/>
                    </a:lnTo>
                    <a:lnTo>
                      <a:pt x="516" y="312"/>
                    </a:lnTo>
                    <a:lnTo>
                      <a:pt x="498" y="312"/>
                    </a:lnTo>
                    <a:lnTo>
                      <a:pt x="492" y="318"/>
                    </a:lnTo>
                    <a:lnTo>
                      <a:pt x="480" y="336"/>
                    </a:lnTo>
                    <a:lnTo>
                      <a:pt x="480" y="342"/>
                    </a:lnTo>
                    <a:lnTo>
                      <a:pt x="474" y="354"/>
                    </a:lnTo>
                    <a:lnTo>
                      <a:pt x="450" y="366"/>
                    </a:lnTo>
                    <a:lnTo>
                      <a:pt x="438" y="366"/>
                    </a:lnTo>
                    <a:lnTo>
                      <a:pt x="432" y="366"/>
                    </a:lnTo>
                    <a:lnTo>
                      <a:pt x="420" y="372"/>
                    </a:lnTo>
                    <a:lnTo>
                      <a:pt x="402" y="372"/>
                    </a:lnTo>
                    <a:lnTo>
                      <a:pt x="396" y="372"/>
                    </a:lnTo>
                    <a:lnTo>
                      <a:pt x="390" y="378"/>
                    </a:lnTo>
                    <a:lnTo>
                      <a:pt x="384" y="378"/>
                    </a:lnTo>
                    <a:lnTo>
                      <a:pt x="378" y="378"/>
                    </a:lnTo>
                    <a:lnTo>
                      <a:pt x="366" y="378"/>
                    </a:lnTo>
                    <a:lnTo>
                      <a:pt x="360" y="378"/>
                    </a:lnTo>
                    <a:lnTo>
                      <a:pt x="348" y="378"/>
                    </a:lnTo>
                    <a:lnTo>
                      <a:pt x="336" y="390"/>
                    </a:lnTo>
                    <a:lnTo>
                      <a:pt x="324" y="390"/>
                    </a:lnTo>
                    <a:lnTo>
                      <a:pt x="324" y="396"/>
                    </a:lnTo>
                    <a:lnTo>
                      <a:pt x="318" y="396"/>
                    </a:lnTo>
                    <a:lnTo>
                      <a:pt x="306" y="408"/>
                    </a:lnTo>
                    <a:lnTo>
                      <a:pt x="300" y="414"/>
                    </a:lnTo>
                    <a:lnTo>
                      <a:pt x="282" y="420"/>
                    </a:lnTo>
                    <a:lnTo>
                      <a:pt x="282" y="426"/>
                    </a:lnTo>
                    <a:lnTo>
                      <a:pt x="264" y="432"/>
                    </a:lnTo>
                    <a:lnTo>
                      <a:pt x="264" y="492"/>
                    </a:lnTo>
                    <a:lnTo>
                      <a:pt x="0" y="49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lnSpc>
                    <a:spcPct val="1124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1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5" name="Google Shape;895;p6"/>
          <p:cNvGrpSpPr/>
          <p:nvPr/>
        </p:nvGrpSpPr>
        <p:grpSpPr>
          <a:xfrm>
            <a:off x="858223" y="5979633"/>
            <a:ext cx="3414447" cy="642177"/>
            <a:chOff x="803725" y="5928057"/>
            <a:chExt cx="3414536" cy="642193"/>
          </a:xfrm>
        </p:grpSpPr>
        <p:sp>
          <p:nvSpPr>
            <p:cNvPr id="896" name="Google Shape;896;p6"/>
            <p:cNvSpPr txBox="1"/>
            <p:nvPr/>
          </p:nvSpPr>
          <p:spPr>
            <a:xfrm>
              <a:off x="1437182" y="5928057"/>
              <a:ext cx="2781079" cy="642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4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N" sz="1601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Create a database with the data collected daily to avoid bias of unsold items</a:t>
              </a:r>
              <a:endParaRPr b="0" i="0" sz="16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7" name="Google Shape;897;p6"/>
            <p:cNvGrpSpPr/>
            <p:nvPr/>
          </p:nvGrpSpPr>
          <p:grpSpPr>
            <a:xfrm>
              <a:off x="803725" y="5928057"/>
              <a:ext cx="503992" cy="503992"/>
              <a:chOff x="803725" y="5691182"/>
              <a:chExt cx="503992" cy="503992"/>
            </a:xfrm>
          </p:grpSpPr>
          <p:sp>
            <p:nvSpPr>
              <p:cNvPr id="898" name="Google Shape;898;p6"/>
              <p:cNvSpPr/>
              <p:nvPr/>
            </p:nvSpPr>
            <p:spPr>
              <a:xfrm>
                <a:off x="803725" y="569118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50" lIns="100775" spcFirstLastPara="1" rIns="100775" wrap="square" tIns="50350">
                <a:noAutofit/>
              </a:bodyPr>
              <a:lstStyle/>
              <a:p>
                <a:pPr indent="0" lvl="0" marL="0" marR="0" rtl="0" algn="ctr">
                  <a:lnSpc>
                    <a:spcPct val="11242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9" name="Google Shape;899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86475" y="5805420"/>
                <a:ext cx="338492" cy="2755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00" name="Google Shape;900;p6"/>
          <p:cNvSpPr txBox="1"/>
          <p:nvPr/>
        </p:nvSpPr>
        <p:spPr>
          <a:xfrm>
            <a:off x="9919083" y="2095572"/>
            <a:ext cx="1885096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"/>
          <p:cNvSpPr txBox="1"/>
          <p:nvPr/>
        </p:nvSpPr>
        <p:spPr>
          <a:xfrm>
            <a:off x="1343228" y="2095572"/>
            <a:ext cx="2444437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Challenge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"/>
          <p:cNvSpPr txBox="1"/>
          <p:nvPr/>
        </p:nvSpPr>
        <p:spPr>
          <a:xfrm>
            <a:off x="5743492" y="2095572"/>
            <a:ext cx="194009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6"/>
          <p:cNvCxnSpPr/>
          <p:nvPr/>
        </p:nvCxnSpPr>
        <p:spPr>
          <a:xfrm>
            <a:off x="765287" y="5879305"/>
            <a:ext cx="360032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7"/>
          <p:cNvGrpSpPr/>
          <p:nvPr/>
        </p:nvGrpSpPr>
        <p:grpSpPr>
          <a:xfrm>
            <a:off x="6958801" y="1793698"/>
            <a:ext cx="4080661" cy="2460482"/>
            <a:chOff x="1329003" y="3864105"/>
            <a:chExt cx="4080768" cy="2460547"/>
          </a:xfrm>
        </p:grpSpPr>
        <p:sp>
          <p:nvSpPr>
            <p:cNvPr id="909" name="Google Shape;909;p7"/>
            <p:cNvSpPr/>
            <p:nvPr/>
          </p:nvSpPr>
          <p:spPr>
            <a:xfrm>
              <a:off x="1650498" y="3935972"/>
              <a:ext cx="3437725" cy="2259434"/>
            </a:xfrm>
            <a:custGeom>
              <a:rect b="b" l="l" r="r" t="t"/>
              <a:pathLst>
                <a:path extrusionOk="0" h="2259434" w="3437725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gradFill>
              <a:gsLst>
                <a:gs pos="0">
                  <a:srgbClr val="E6E6E6"/>
                </a:gs>
                <a:gs pos="36000">
                  <a:srgbClr val="4D4D4D"/>
                </a:gs>
                <a:gs pos="56000">
                  <a:srgbClr val="CCCCCC"/>
                </a:gs>
                <a:gs pos="76000">
                  <a:srgbClr val="575757"/>
                </a:gs>
                <a:gs pos="100000">
                  <a:srgbClr val="91919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1650498" y="3935972"/>
              <a:ext cx="3437725" cy="2259434"/>
            </a:xfrm>
            <a:custGeom>
              <a:rect b="b" l="l" r="r" t="t"/>
              <a:pathLst>
                <a:path extrusionOk="0" h="2259434" w="3437725">
                  <a:moveTo>
                    <a:pt x="123909" y="2259371"/>
                  </a:moveTo>
                  <a:cubicBezTo>
                    <a:pt x="55579" y="2259371"/>
                    <a:pt x="0" y="2263950"/>
                    <a:pt x="0" y="2195620"/>
                  </a:cubicBezTo>
                  <a:lnTo>
                    <a:pt x="0" y="123909"/>
                  </a:lnTo>
                  <a:cubicBezTo>
                    <a:pt x="0" y="55579"/>
                    <a:pt x="55579" y="0"/>
                    <a:pt x="123909" y="0"/>
                  </a:cubicBezTo>
                  <a:lnTo>
                    <a:pt x="3313817" y="0"/>
                  </a:lnTo>
                  <a:cubicBezTo>
                    <a:pt x="3382146" y="0"/>
                    <a:pt x="3437725" y="55579"/>
                    <a:pt x="3437725" y="123909"/>
                  </a:cubicBezTo>
                  <a:lnTo>
                    <a:pt x="3437725" y="2195620"/>
                  </a:lnTo>
                  <a:cubicBezTo>
                    <a:pt x="3437725" y="2263950"/>
                    <a:pt x="3382146" y="2259371"/>
                    <a:pt x="3313817" y="2259371"/>
                  </a:cubicBezTo>
                  <a:lnTo>
                    <a:pt x="123909" y="22593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1" name="Google Shape;911;p7"/>
            <p:cNvGrpSpPr/>
            <p:nvPr/>
          </p:nvGrpSpPr>
          <p:grpSpPr>
            <a:xfrm>
              <a:off x="1655461" y="3940304"/>
              <a:ext cx="3426565" cy="2251885"/>
              <a:chOff x="1655461" y="3940304"/>
              <a:chExt cx="3426565" cy="2251885"/>
            </a:xfrm>
          </p:grpSpPr>
          <p:sp>
            <p:nvSpPr>
              <p:cNvPr id="912" name="Google Shape;912;p7"/>
              <p:cNvSpPr/>
              <p:nvPr/>
            </p:nvSpPr>
            <p:spPr>
              <a:xfrm>
                <a:off x="1678740" y="3940304"/>
                <a:ext cx="3403286" cy="2228359"/>
              </a:xfrm>
              <a:custGeom>
                <a:rect b="b" l="l" r="r" t="t"/>
                <a:pathLst>
                  <a:path extrusionOk="0" h="2228359" w="3403286">
                    <a:moveTo>
                      <a:pt x="3403286" y="112749"/>
                    </a:moveTo>
                    <a:cubicBezTo>
                      <a:pt x="3403286" y="50479"/>
                      <a:pt x="3352807" y="0"/>
                      <a:pt x="3290565" y="0"/>
                    </a:cubicBezTo>
                    <a:lnTo>
                      <a:pt x="97723" y="0"/>
                    </a:lnTo>
                    <a:cubicBezTo>
                      <a:pt x="55908" y="0"/>
                      <a:pt x="19468" y="22786"/>
                      <a:pt x="0" y="56567"/>
                    </a:cubicBezTo>
                    <a:cubicBezTo>
                      <a:pt x="20620" y="29695"/>
                      <a:pt x="53029" y="12366"/>
                      <a:pt x="89497" y="12366"/>
                    </a:cubicBezTo>
                    <a:lnTo>
                      <a:pt x="3282284" y="12366"/>
                    </a:lnTo>
                    <a:cubicBezTo>
                      <a:pt x="3344554" y="12366"/>
                      <a:pt x="3395033" y="62846"/>
                      <a:pt x="3395033" y="125115"/>
                    </a:cubicBezTo>
                    <a:lnTo>
                      <a:pt x="3395033" y="2198774"/>
                    </a:lnTo>
                    <a:cubicBezTo>
                      <a:pt x="3395033" y="2219256"/>
                      <a:pt x="3393854" y="2211825"/>
                      <a:pt x="3384312" y="2228359"/>
                    </a:cubicBezTo>
                    <a:cubicBezTo>
                      <a:pt x="3398872" y="2209357"/>
                      <a:pt x="3403259" y="2212182"/>
                      <a:pt x="3403259" y="2186407"/>
                    </a:cubicBezTo>
                    <a:lnTo>
                      <a:pt x="3403259" y="112749"/>
                    </a:lnTo>
                    <a:close/>
                  </a:path>
                </a:pathLst>
              </a:custGeom>
              <a:gradFill>
                <a:gsLst>
                  <a:gs pos="0">
                    <a:srgbClr val="919191"/>
                  </a:gs>
                  <a:gs pos="17000">
                    <a:srgbClr val="979797"/>
                  </a:gs>
                  <a:gs pos="40000">
                    <a:srgbClr val="A9A9A9"/>
                  </a:gs>
                  <a:gs pos="67000">
                    <a:srgbClr val="C7C7C7"/>
                  </a:gs>
                  <a:gs pos="97000">
                    <a:srgbClr val="EFEFEF"/>
                  </a:gs>
                  <a:gs pos="100000">
                    <a:srgbClr val="F5F5F5"/>
                  </a:gs>
                </a:gsLst>
                <a:lin ang="14099989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1655461" y="3996871"/>
                <a:ext cx="3415487" cy="2195318"/>
              </a:xfrm>
              <a:custGeom>
                <a:rect b="b" l="l" r="r" t="t"/>
                <a:pathLst>
                  <a:path extrusionOk="0" h="2195318" w="3415487">
                    <a:moveTo>
                      <a:pt x="3313816" y="2182404"/>
                    </a:moveTo>
                    <a:lnTo>
                      <a:pt x="121002" y="2182404"/>
                    </a:lnTo>
                    <a:cubicBezTo>
                      <a:pt x="58733" y="2182404"/>
                      <a:pt x="8253" y="2192111"/>
                      <a:pt x="8253" y="2129841"/>
                    </a:cubicBezTo>
                    <a:lnTo>
                      <a:pt x="8253" y="56183"/>
                    </a:lnTo>
                    <a:cubicBezTo>
                      <a:pt x="8253" y="35728"/>
                      <a:pt x="13737" y="16534"/>
                      <a:pt x="23252" y="0"/>
                    </a:cubicBezTo>
                    <a:cubicBezTo>
                      <a:pt x="8665" y="19002"/>
                      <a:pt x="0" y="42747"/>
                      <a:pt x="0" y="68549"/>
                    </a:cubicBezTo>
                    <a:lnTo>
                      <a:pt x="0" y="2142207"/>
                    </a:lnTo>
                    <a:cubicBezTo>
                      <a:pt x="0" y="2204477"/>
                      <a:pt x="50479" y="2194770"/>
                      <a:pt x="112749" y="2194770"/>
                    </a:cubicBezTo>
                    <a:lnTo>
                      <a:pt x="3305536" y="2194770"/>
                    </a:lnTo>
                    <a:cubicBezTo>
                      <a:pt x="3347350" y="2194770"/>
                      <a:pt x="3396020" y="2185283"/>
                      <a:pt x="3415488" y="2151502"/>
                    </a:cubicBezTo>
                    <a:cubicBezTo>
                      <a:pt x="3394869" y="2178346"/>
                      <a:pt x="3350230" y="2182432"/>
                      <a:pt x="3313789" y="21824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E6E6"/>
                  </a:gs>
                  <a:gs pos="36000">
                    <a:srgbClr val="4D4D4D"/>
                  </a:gs>
                  <a:gs pos="56000">
                    <a:srgbClr val="CCCCCC"/>
                  </a:gs>
                  <a:gs pos="100000">
                    <a:srgbClr val="919191"/>
                  </a:gs>
                </a:gsLst>
                <a:lin ang="1409999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>
              <a:off x="1672735" y="3864105"/>
              <a:ext cx="3496677" cy="2460547"/>
              <a:chOff x="1672735" y="3864105"/>
              <a:chExt cx="3496677" cy="2460547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1672735" y="3961801"/>
                <a:ext cx="3393278" cy="2216967"/>
              </a:xfrm>
              <a:custGeom>
                <a:rect b="b" l="l" r="r" t="t"/>
                <a:pathLst>
                  <a:path extrusionOk="0" h="2216967" w="3393278">
                    <a:moveTo>
                      <a:pt x="90759" y="2207767"/>
                    </a:moveTo>
                    <a:cubicBezTo>
                      <a:pt x="40718" y="2207767"/>
                      <a:pt x="0" y="2227235"/>
                      <a:pt x="0" y="2177195"/>
                    </a:cubicBezTo>
                    <a:lnTo>
                      <a:pt x="0" y="90759"/>
                    </a:lnTo>
                    <a:cubicBezTo>
                      <a:pt x="0" y="40718"/>
                      <a:pt x="40718" y="0"/>
                      <a:pt x="90759" y="0"/>
                    </a:cubicBezTo>
                    <a:lnTo>
                      <a:pt x="3302520" y="0"/>
                    </a:lnTo>
                    <a:cubicBezTo>
                      <a:pt x="3352560" y="0"/>
                      <a:pt x="3393278" y="40718"/>
                      <a:pt x="3393278" y="90759"/>
                    </a:cubicBezTo>
                    <a:lnTo>
                      <a:pt x="3393278" y="2177195"/>
                    </a:lnTo>
                    <a:cubicBezTo>
                      <a:pt x="3393278" y="2227235"/>
                      <a:pt x="3352971" y="2215856"/>
                      <a:pt x="3302931" y="2215856"/>
                    </a:cubicBezTo>
                    <a:lnTo>
                      <a:pt x="90786" y="22077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3175134" y="3864105"/>
                <a:ext cx="1994278" cy="2460547"/>
              </a:xfrm>
              <a:custGeom>
                <a:rect b="b" l="l" r="r" t="t"/>
                <a:pathLst>
                  <a:path extrusionOk="0" h="2460547" w="1994278">
                    <a:moveTo>
                      <a:pt x="1809608" y="0"/>
                    </a:moveTo>
                    <a:lnTo>
                      <a:pt x="0" y="274"/>
                    </a:lnTo>
                    <a:lnTo>
                      <a:pt x="701447" y="2460548"/>
                    </a:lnTo>
                    <a:lnTo>
                      <a:pt x="1809608" y="2460274"/>
                    </a:lnTo>
                    <a:cubicBezTo>
                      <a:pt x="1911581" y="2460274"/>
                      <a:pt x="1994278" y="2389888"/>
                      <a:pt x="1994278" y="2303105"/>
                    </a:cubicBezTo>
                    <a:lnTo>
                      <a:pt x="1994278" y="157169"/>
                    </a:lnTo>
                    <a:cubicBezTo>
                      <a:pt x="1994278" y="70358"/>
                      <a:pt x="1911608" y="0"/>
                      <a:pt x="1809608" y="0"/>
                    </a:cubicBez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" name="Google Shape;917;p7"/>
            <p:cNvSpPr/>
            <p:nvPr/>
          </p:nvSpPr>
          <p:spPr>
            <a:xfrm>
              <a:off x="1672735" y="6067732"/>
              <a:ext cx="3393250" cy="7732"/>
            </a:xfrm>
            <a:custGeom>
              <a:rect b="b" l="l" r="r" t="t"/>
              <a:pathLst>
                <a:path extrusionOk="0" h="7732" w="3393250">
                  <a:moveTo>
                    <a:pt x="0" y="0"/>
                  </a:moveTo>
                  <a:lnTo>
                    <a:pt x="3393251" y="0"/>
                  </a:lnTo>
                  <a:lnTo>
                    <a:pt x="3393251" y="7732"/>
                  </a:lnTo>
                  <a:lnTo>
                    <a:pt x="0" y="773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7"/>
            <p:cNvGrpSpPr/>
            <p:nvPr/>
          </p:nvGrpSpPr>
          <p:grpSpPr>
            <a:xfrm>
              <a:off x="3355034" y="3982421"/>
              <a:ext cx="28679" cy="28871"/>
              <a:chOff x="3355034" y="3982421"/>
              <a:chExt cx="28679" cy="28871"/>
            </a:xfrm>
          </p:grpSpPr>
          <p:sp>
            <p:nvSpPr>
              <p:cNvPr id="919" name="Google Shape;919;p7"/>
              <p:cNvSpPr/>
              <p:nvPr/>
            </p:nvSpPr>
            <p:spPr>
              <a:xfrm>
                <a:off x="3355746" y="3983325"/>
                <a:ext cx="27967" cy="27967"/>
              </a:xfrm>
              <a:custGeom>
                <a:rect b="b" l="l" r="r" t="t"/>
                <a:pathLst>
                  <a:path extrusionOk="0" h="27967" w="27967">
                    <a:moveTo>
                      <a:pt x="27968" y="13984"/>
                    </a:moveTo>
                    <a:cubicBezTo>
                      <a:pt x="27968" y="6252"/>
                      <a:pt x="21689" y="0"/>
                      <a:pt x="13984" y="0"/>
                    </a:cubicBezTo>
                    <a:cubicBezTo>
                      <a:pt x="6279" y="0"/>
                      <a:pt x="0" y="6279"/>
                      <a:pt x="0" y="13984"/>
                    </a:cubicBezTo>
                    <a:cubicBezTo>
                      <a:pt x="0" y="21689"/>
                      <a:pt x="6252" y="27968"/>
                      <a:pt x="13984" y="27968"/>
                    </a:cubicBezTo>
                    <a:cubicBezTo>
                      <a:pt x="21716" y="27968"/>
                      <a:pt x="27968" y="21689"/>
                      <a:pt x="27968" y="13984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3355034" y="3982421"/>
                <a:ext cx="27967" cy="27967"/>
              </a:xfrm>
              <a:custGeom>
                <a:rect b="b" l="l" r="r" t="t"/>
                <a:pathLst>
                  <a:path extrusionOk="0" h="27967" w="27967">
                    <a:moveTo>
                      <a:pt x="27968" y="13984"/>
                    </a:moveTo>
                    <a:cubicBezTo>
                      <a:pt x="27968" y="21707"/>
                      <a:pt x="21707" y="27968"/>
                      <a:pt x="13984" y="27968"/>
                    </a:cubicBezTo>
                    <a:cubicBezTo>
                      <a:pt x="6261" y="27968"/>
                      <a:pt x="0" y="21707"/>
                      <a:pt x="0" y="13984"/>
                    </a:cubicBezTo>
                    <a:cubicBezTo>
                      <a:pt x="0" y="6261"/>
                      <a:pt x="6261" y="0"/>
                      <a:pt x="13984" y="0"/>
                    </a:cubicBezTo>
                    <a:cubicBezTo>
                      <a:pt x="21707" y="0"/>
                      <a:pt x="27968" y="6261"/>
                      <a:pt x="27968" y="13984"/>
                    </a:cubicBez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3357035" y="3984422"/>
                <a:ext cx="23964" cy="23964"/>
              </a:xfrm>
              <a:custGeom>
                <a:rect b="b" l="l" r="r" t="t"/>
                <a:pathLst>
                  <a:path extrusionOk="0" h="23964" w="23964">
                    <a:moveTo>
                      <a:pt x="23965" y="11982"/>
                    </a:moveTo>
                    <a:cubicBezTo>
                      <a:pt x="23965" y="18600"/>
                      <a:pt x="18600" y="23965"/>
                      <a:pt x="11982" y="23965"/>
                    </a:cubicBezTo>
                    <a:cubicBezTo>
                      <a:pt x="5365" y="23965"/>
                      <a:pt x="0" y="18600"/>
                      <a:pt x="0" y="11982"/>
                    </a:cubicBezTo>
                    <a:cubicBezTo>
                      <a:pt x="0" y="5365"/>
                      <a:pt x="5365" y="0"/>
                      <a:pt x="11982" y="0"/>
                    </a:cubicBezTo>
                    <a:cubicBezTo>
                      <a:pt x="18600" y="0"/>
                      <a:pt x="23965" y="5365"/>
                      <a:pt x="23965" y="119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3360874" y="3988261"/>
                <a:ext cx="16287" cy="16287"/>
              </a:xfrm>
              <a:custGeom>
                <a:rect b="b" l="l" r="r" t="t"/>
                <a:pathLst>
                  <a:path extrusionOk="0" h="16287" w="16287">
                    <a:moveTo>
                      <a:pt x="16287" y="8144"/>
                    </a:moveTo>
                    <a:cubicBezTo>
                      <a:pt x="16287" y="12641"/>
                      <a:pt x="12641" y="16287"/>
                      <a:pt x="8144" y="16287"/>
                    </a:cubicBezTo>
                    <a:cubicBezTo>
                      <a:pt x="3646" y="16287"/>
                      <a:pt x="0" y="12641"/>
                      <a:pt x="0" y="8144"/>
                    </a:cubicBezTo>
                    <a:cubicBezTo>
                      <a:pt x="0" y="3646"/>
                      <a:pt x="3646" y="0"/>
                      <a:pt x="8144" y="0"/>
                    </a:cubicBezTo>
                    <a:cubicBezTo>
                      <a:pt x="12641" y="0"/>
                      <a:pt x="16287" y="3646"/>
                      <a:pt x="16287" y="8144"/>
                    </a:cubicBez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3366742" y="3994129"/>
                <a:ext cx="4551" cy="4551"/>
              </a:xfrm>
              <a:custGeom>
                <a:rect b="b" l="l" r="r" t="t"/>
                <a:pathLst>
                  <a:path extrusionOk="0" h="4551" w="4551">
                    <a:moveTo>
                      <a:pt x="4552" y="2276"/>
                    </a:moveTo>
                    <a:cubicBezTo>
                      <a:pt x="4552" y="3533"/>
                      <a:pt x="3533" y="4552"/>
                      <a:pt x="2276" y="4552"/>
                    </a:cubicBezTo>
                    <a:cubicBezTo>
                      <a:pt x="1019" y="4552"/>
                      <a:pt x="0" y="3533"/>
                      <a:pt x="0" y="2276"/>
                    </a:cubicBezTo>
                    <a:cubicBezTo>
                      <a:pt x="0" y="1019"/>
                      <a:pt x="1019" y="0"/>
                      <a:pt x="2276" y="0"/>
                    </a:cubicBezTo>
                    <a:cubicBezTo>
                      <a:pt x="3533" y="0"/>
                      <a:pt x="4552" y="1019"/>
                      <a:pt x="4552" y="22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>
              <a:off x="1329003" y="6140915"/>
              <a:ext cx="4080768" cy="99615"/>
              <a:chOff x="1329003" y="6140915"/>
              <a:chExt cx="4080768" cy="99615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1329003" y="6140915"/>
                <a:ext cx="4080740" cy="48559"/>
              </a:xfrm>
              <a:custGeom>
                <a:rect b="b" l="l" r="r" t="t"/>
                <a:pathLst>
                  <a:path extrusionOk="0" h="48559" w="4080740">
                    <a:moveTo>
                      <a:pt x="4080741" y="0"/>
                    </a:moveTo>
                    <a:lnTo>
                      <a:pt x="2040371" y="0"/>
                    </a:lnTo>
                    <a:lnTo>
                      <a:pt x="0" y="0"/>
                    </a:lnTo>
                    <a:lnTo>
                      <a:pt x="0" y="48560"/>
                    </a:lnTo>
                    <a:lnTo>
                      <a:pt x="4080741" y="48560"/>
                    </a:lnTo>
                    <a:lnTo>
                      <a:pt x="40807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1329003" y="6189475"/>
                <a:ext cx="4080768" cy="51055"/>
              </a:xfrm>
              <a:custGeom>
                <a:rect b="b" l="l" r="r" t="t"/>
                <a:pathLst>
                  <a:path extrusionOk="0" h="51055" w="408076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28269" y="52755"/>
                      <a:pt x="221385" y="51001"/>
                    </a:cubicBezTo>
                    <a:lnTo>
                      <a:pt x="2040398" y="51055"/>
                    </a:lnTo>
                    <a:lnTo>
                      <a:pt x="3859383" y="51001"/>
                    </a:lnTo>
                    <a:cubicBezTo>
                      <a:pt x="3952527" y="52755"/>
                      <a:pt x="4080769" y="55"/>
                      <a:pt x="4080769" y="55"/>
                    </a:cubicBezTo>
                    <a:lnTo>
                      <a:pt x="4080769" y="55"/>
                    </a:lnTo>
                    <a:cubicBezTo>
                      <a:pt x="4080769" y="55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5398886" y="6140915"/>
                <a:ext cx="10858" cy="48560"/>
              </a:xfrm>
              <a:custGeom>
                <a:rect b="b" l="l" r="r" t="t"/>
                <a:pathLst>
                  <a:path extrusionOk="0" h="48560" w="10858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1329278" y="6140915"/>
                <a:ext cx="10858" cy="48560"/>
              </a:xfrm>
              <a:custGeom>
                <a:rect b="b" l="l" r="r" t="t"/>
                <a:pathLst>
                  <a:path extrusionOk="0" h="48560" w="10858">
                    <a:moveTo>
                      <a:pt x="0" y="0"/>
                    </a:moveTo>
                    <a:lnTo>
                      <a:pt x="10858" y="0"/>
                    </a:lnTo>
                    <a:lnTo>
                      <a:pt x="10858" y="48560"/>
                    </a:lnTo>
                    <a:lnTo>
                      <a:pt x="0" y="4856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9" name="Google Shape;929;p7"/>
              <p:cNvGrpSpPr/>
              <p:nvPr/>
            </p:nvGrpSpPr>
            <p:grpSpPr>
              <a:xfrm>
                <a:off x="5069961" y="6151663"/>
                <a:ext cx="106223" cy="28872"/>
                <a:chOff x="5069961" y="6151663"/>
                <a:chExt cx="106223" cy="28872"/>
              </a:xfrm>
            </p:grpSpPr>
            <p:grpSp>
              <p:nvGrpSpPr>
                <p:cNvPr id="930" name="Google Shape;930;p7"/>
                <p:cNvGrpSpPr/>
                <p:nvPr/>
              </p:nvGrpSpPr>
              <p:grpSpPr>
                <a:xfrm>
                  <a:off x="5069961" y="6158765"/>
                  <a:ext cx="14560" cy="14669"/>
                  <a:chOff x="5069961" y="6158765"/>
                  <a:chExt cx="14560" cy="14669"/>
                </a:xfrm>
              </p:grpSpPr>
              <p:sp>
                <p:nvSpPr>
                  <p:cNvPr id="931" name="Google Shape;931;p7"/>
                  <p:cNvSpPr/>
                  <p:nvPr/>
                </p:nvSpPr>
                <p:spPr>
                  <a:xfrm>
                    <a:off x="5070318" y="6159231"/>
                    <a:ext cx="14203" cy="14203"/>
                  </a:xfrm>
                  <a:custGeom>
                    <a:rect b="b" l="l" r="r" t="t"/>
                    <a:pathLst>
                      <a:path extrusionOk="0" h="14203" w="14203">
                        <a:moveTo>
                          <a:pt x="14203" y="7102"/>
                        </a:moveTo>
                        <a:cubicBezTo>
                          <a:pt x="14203" y="3180"/>
                          <a:pt x="11023" y="0"/>
                          <a:pt x="7102" y="0"/>
                        </a:cubicBezTo>
                        <a:cubicBezTo>
                          <a:pt x="3181" y="0"/>
                          <a:pt x="0" y="3180"/>
                          <a:pt x="0" y="7102"/>
                        </a:cubicBezTo>
                        <a:cubicBezTo>
                          <a:pt x="0" y="11022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2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2" name="Google Shape;932;p7"/>
                  <p:cNvSpPr/>
                  <p:nvPr/>
                </p:nvSpPr>
                <p:spPr>
                  <a:xfrm>
                    <a:off x="5069961" y="6158765"/>
                    <a:ext cx="14203" cy="14203"/>
                  </a:xfrm>
                  <a:custGeom>
                    <a:rect b="b" l="l" r="r" t="t"/>
                    <a:pathLst>
                      <a:path extrusionOk="0" h="14203" w="14203">
                        <a:moveTo>
                          <a:pt x="14203" y="7102"/>
                        </a:moveTo>
                        <a:cubicBezTo>
                          <a:pt x="14203" y="3181"/>
                          <a:pt x="11023" y="0"/>
                          <a:pt x="7102" y="0"/>
                        </a:cubicBezTo>
                        <a:cubicBezTo>
                          <a:pt x="3181" y="0"/>
                          <a:pt x="0" y="3181"/>
                          <a:pt x="0" y="7102"/>
                        </a:cubicBezTo>
                        <a:cubicBezTo>
                          <a:pt x="0" y="11023"/>
                          <a:pt x="3181" y="14203"/>
                          <a:pt x="7102" y="14203"/>
                        </a:cubicBezTo>
                        <a:cubicBezTo>
                          <a:pt x="11023" y="14203"/>
                          <a:pt x="14203" y="11023"/>
                          <a:pt x="14203" y="7102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7"/>
                  <p:cNvSpPr/>
                  <p:nvPr/>
                </p:nvSpPr>
                <p:spPr>
                  <a:xfrm>
                    <a:off x="5070976" y="6159779"/>
                    <a:ext cx="12174" cy="12174"/>
                  </a:xfrm>
                  <a:custGeom>
                    <a:rect b="b" l="l" r="r" t="t"/>
                    <a:pathLst>
                      <a:path extrusionOk="0" h="12174" w="12174">
                        <a:moveTo>
                          <a:pt x="12174" y="6087"/>
                        </a:moveTo>
                        <a:cubicBezTo>
                          <a:pt x="12174" y="2742"/>
                          <a:pt x="9460" y="0"/>
                          <a:pt x="6087" y="0"/>
                        </a:cubicBezTo>
                        <a:cubicBezTo>
                          <a:pt x="2715" y="0"/>
                          <a:pt x="0" y="2715"/>
                          <a:pt x="0" y="6087"/>
                        </a:cubicBezTo>
                        <a:cubicBezTo>
                          <a:pt x="0" y="9460"/>
                          <a:pt x="2715" y="12174"/>
                          <a:pt x="6087" y="12174"/>
                        </a:cubicBezTo>
                        <a:cubicBezTo>
                          <a:pt x="9460" y="12174"/>
                          <a:pt x="12174" y="9460"/>
                          <a:pt x="12174" y="6087"/>
                        </a:cubicBez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4" name="Google Shape;934;p7"/>
                <p:cNvGrpSpPr/>
                <p:nvPr/>
              </p:nvGrpSpPr>
              <p:grpSpPr>
                <a:xfrm>
                  <a:off x="5105196" y="6151663"/>
                  <a:ext cx="28708" cy="28872"/>
                  <a:chOff x="5105196" y="6151663"/>
                  <a:chExt cx="28708" cy="28872"/>
                </a:xfrm>
              </p:grpSpPr>
              <p:sp>
                <p:nvSpPr>
                  <p:cNvPr id="935" name="Google Shape;935;p7"/>
                  <p:cNvSpPr/>
                  <p:nvPr/>
                </p:nvSpPr>
                <p:spPr>
                  <a:xfrm>
                    <a:off x="5105936" y="6152568"/>
                    <a:ext cx="27968" cy="27967"/>
                  </a:xfrm>
                  <a:custGeom>
                    <a:rect b="b" l="l" r="r" t="t"/>
                    <a:pathLst>
                      <a:path extrusionOk="0" h="27967" w="27968">
                        <a:moveTo>
                          <a:pt x="27968" y="13984"/>
                        </a:moveTo>
                        <a:cubicBezTo>
                          <a:pt x="27968" y="6252"/>
                          <a:pt x="21716" y="0"/>
                          <a:pt x="13984" y="0"/>
                        </a:cubicBezTo>
                        <a:cubicBezTo>
                          <a:pt x="6252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6" name="Google Shape;936;p7"/>
                  <p:cNvSpPr/>
                  <p:nvPr/>
                </p:nvSpPr>
                <p:spPr>
                  <a:xfrm>
                    <a:off x="5105196" y="6151663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7" name="Google Shape;937;p7"/>
                  <p:cNvSpPr/>
                  <p:nvPr/>
                </p:nvSpPr>
                <p:spPr>
                  <a:xfrm>
                    <a:off x="5107197" y="6153665"/>
                    <a:ext cx="23964" cy="23964"/>
                  </a:xfrm>
                  <a:custGeom>
                    <a:rect b="b" l="l" r="r" t="t"/>
                    <a:pathLst>
                      <a:path extrusionOk="0" h="23964" w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8" name="Google Shape;938;p7"/>
                <p:cNvGrpSpPr/>
                <p:nvPr/>
              </p:nvGrpSpPr>
              <p:grpSpPr>
                <a:xfrm>
                  <a:off x="5147504" y="6151663"/>
                  <a:ext cx="28680" cy="28872"/>
                  <a:chOff x="5147504" y="6151663"/>
                  <a:chExt cx="28680" cy="28872"/>
                </a:xfrm>
              </p:grpSpPr>
              <p:sp>
                <p:nvSpPr>
                  <p:cNvPr id="939" name="Google Shape;939;p7"/>
                  <p:cNvSpPr/>
                  <p:nvPr/>
                </p:nvSpPr>
                <p:spPr>
                  <a:xfrm>
                    <a:off x="5148217" y="6152568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6252"/>
                          <a:pt x="21689" y="0"/>
                          <a:pt x="13984" y="0"/>
                        </a:cubicBezTo>
                        <a:cubicBezTo>
                          <a:pt x="6279" y="0"/>
                          <a:pt x="0" y="6279"/>
                          <a:pt x="0" y="13984"/>
                        </a:cubicBezTo>
                        <a:cubicBezTo>
                          <a:pt x="0" y="21689"/>
                          <a:pt x="6279" y="27968"/>
                          <a:pt x="13984" y="27968"/>
                        </a:cubicBezTo>
                        <a:cubicBezTo>
                          <a:pt x="21689" y="27968"/>
                          <a:pt x="27968" y="21689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58595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7"/>
                  <p:cNvSpPr/>
                  <p:nvPr/>
                </p:nvSpPr>
                <p:spPr>
                  <a:xfrm>
                    <a:off x="5147504" y="6151663"/>
                    <a:ext cx="27967" cy="27967"/>
                  </a:xfrm>
                  <a:custGeom>
                    <a:rect b="b" l="l" r="r" t="t"/>
                    <a:pathLst>
                      <a:path extrusionOk="0" h="27967" w="27967">
                        <a:moveTo>
                          <a:pt x="27968" y="13984"/>
                        </a:moveTo>
                        <a:cubicBezTo>
                          <a:pt x="27968" y="21707"/>
                          <a:pt x="21707" y="27968"/>
                          <a:pt x="13984" y="27968"/>
                        </a:cubicBezTo>
                        <a:cubicBezTo>
                          <a:pt x="6261" y="27968"/>
                          <a:pt x="0" y="21707"/>
                          <a:pt x="0" y="13984"/>
                        </a:cubicBezTo>
                        <a:cubicBezTo>
                          <a:pt x="0" y="6261"/>
                          <a:pt x="6261" y="0"/>
                          <a:pt x="13984" y="0"/>
                        </a:cubicBezTo>
                        <a:cubicBezTo>
                          <a:pt x="21707" y="0"/>
                          <a:pt x="27968" y="6261"/>
                          <a:pt x="27968" y="13984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7"/>
                  <p:cNvSpPr/>
                  <p:nvPr/>
                </p:nvSpPr>
                <p:spPr>
                  <a:xfrm>
                    <a:off x="5149506" y="6153665"/>
                    <a:ext cx="23964" cy="23964"/>
                  </a:xfrm>
                  <a:custGeom>
                    <a:rect b="b" l="l" r="r" t="t"/>
                    <a:pathLst>
                      <a:path extrusionOk="0" h="23964" w="23964">
                        <a:moveTo>
                          <a:pt x="23965" y="11982"/>
                        </a:moveTo>
                        <a:cubicBezTo>
                          <a:pt x="23965" y="18600"/>
                          <a:pt x="18600" y="23965"/>
                          <a:pt x="11982" y="23965"/>
                        </a:cubicBezTo>
                        <a:cubicBezTo>
                          <a:pt x="5365" y="23965"/>
                          <a:pt x="0" y="18600"/>
                          <a:pt x="0" y="11982"/>
                        </a:cubicBezTo>
                        <a:cubicBezTo>
                          <a:pt x="0" y="5365"/>
                          <a:pt x="5365" y="0"/>
                          <a:pt x="11982" y="0"/>
                        </a:cubicBezTo>
                        <a:cubicBezTo>
                          <a:pt x="18600" y="0"/>
                          <a:pt x="23965" y="5365"/>
                          <a:pt x="23965" y="11982"/>
                        </a:cubicBez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44444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42" name="Google Shape;942;p7"/>
              <p:cNvGrpSpPr/>
              <p:nvPr/>
            </p:nvGrpSpPr>
            <p:grpSpPr>
              <a:xfrm>
                <a:off x="3103267" y="6140915"/>
                <a:ext cx="532268" cy="27748"/>
                <a:chOff x="3103267" y="6140915"/>
                <a:chExt cx="532268" cy="27748"/>
              </a:xfrm>
            </p:grpSpPr>
            <p:sp>
              <p:nvSpPr>
                <p:cNvPr id="943" name="Google Shape;943;p7"/>
                <p:cNvSpPr/>
                <p:nvPr/>
              </p:nvSpPr>
              <p:spPr>
                <a:xfrm>
                  <a:off x="3103267" y="6140915"/>
                  <a:ext cx="532240" cy="27748"/>
                </a:xfrm>
                <a:custGeom>
                  <a:rect b="b" l="l" r="r" t="t"/>
                  <a:pathLst>
                    <a:path extrusionOk="0" h="27748" w="532240">
                      <a:moveTo>
                        <a:pt x="266381" y="0"/>
                      </a:moveTo>
                      <a:lnTo>
                        <a:pt x="0" y="0"/>
                      </a:lnTo>
                      <a:cubicBezTo>
                        <a:pt x="0" y="0"/>
                        <a:pt x="5868" y="27749"/>
                        <a:pt x="63010" y="27749"/>
                      </a:cubicBezTo>
                      <a:lnTo>
                        <a:pt x="469231" y="27749"/>
                      </a:lnTo>
                      <a:cubicBezTo>
                        <a:pt x="526373" y="27749"/>
                        <a:pt x="532241" y="0"/>
                        <a:pt x="532241" y="0"/>
                      </a:cubicBezTo>
                      <a:lnTo>
                        <a:pt x="2663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4444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7"/>
                <p:cNvSpPr/>
                <p:nvPr/>
              </p:nvSpPr>
              <p:spPr>
                <a:xfrm>
                  <a:off x="3123338" y="6140915"/>
                  <a:ext cx="512197" cy="27748"/>
                </a:xfrm>
                <a:custGeom>
                  <a:rect b="b" l="l" r="r" t="t"/>
                  <a:pathLst>
                    <a:path extrusionOk="0" h="27748" w="512197">
                      <a:moveTo>
                        <a:pt x="502299" y="0"/>
                      </a:moveTo>
                      <a:cubicBezTo>
                        <a:pt x="499392" y="9295"/>
                        <a:pt x="483544" y="24349"/>
                        <a:pt x="440056" y="24349"/>
                      </a:cubicBezTo>
                      <a:lnTo>
                        <a:pt x="36166" y="24349"/>
                      </a:lnTo>
                      <a:cubicBezTo>
                        <a:pt x="20565" y="24349"/>
                        <a:pt x="8829" y="22649"/>
                        <a:pt x="0" y="19989"/>
                      </a:cubicBezTo>
                      <a:cubicBezTo>
                        <a:pt x="9350" y="24349"/>
                        <a:pt x="23553" y="27749"/>
                        <a:pt x="45187" y="27749"/>
                      </a:cubicBezTo>
                      <a:lnTo>
                        <a:pt x="449077" y="27749"/>
                      </a:lnTo>
                      <a:cubicBezTo>
                        <a:pt x="505891" y="27749"/>
                        <a:pt x="512197" y="0"/>
                        <a:pt x="512197" y="0"/>
                      </a:cubicBezTo>
                      <a:lnTo>
                        <a:pt x="502326" y="0"/>
                      </a:lnTo>
                      <a:close/>
                    </a:path>
                  </a:pathLst>
                </a:custGeom>
                <a:solidFill>
                  <a:srgbClr val="D1D3D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44444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945" name="Google Shape;9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9061" y="2024134"/>
            <a:ext cx="3167261" cy="1916019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"/>
          <p:cNvSpPr txBox="1"/>
          <p:nvPr>
            <p:ph type="title"/>
          </p:nvPr>
        </p:nvSpPr>
        <p:spPr>
          <a:xfrm>
            <a:off x="586403" y="618028"/>
            <a:ext cx="12224640" cy="36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N" sz="2646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Web Scraping Tool for Second-Hand Car Sales</a:t>
            </a:r>
            <a:endParaRPr/>
          </a:p>
        </p:txBody>
      </p:sp>
      <p:sp>
        <p:nvSpPr>
          <p:cNvPr id="947" name="Google Shape;947;p7"/>
          <p:cNvSpPr/>
          <p:nvPr/>
        </p:nvSpPr>
        <p:spPr>
          <a:xfrm>
            <a:off x="572656" y="1817170"/>
            <a:ext cx="5814094" cy="5521593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"/>
          <p:cNvSpPr txBox="1"/>
          <p:nvPr/>
        </p:nvSpPr>
        <p:spPr>
          <a:xfrm>
            <a:off x="759061" y="2380785"/>
            <a:ext cx="5451900" cy="4854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3737" lvl="0" marL="173737" marR="0" rtl="0" algn="l">
              <a:lnSpc>
                <a:spcPct val="1088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764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Establishing Data Collection Requirements</a:t>
            </a:r>
            <a:endParaRPr b="0" i="0" sz="1764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Identification and selection of </a:t>
            </a:r>
            <a:r>
              <a:rPr b="1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+15 core data elements crucial for analysis</a:t>
            </a: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, enabling the client to perform comprehensive insights generation.</a:t>
            </a:r>
            <a:endParaRPr/>
          </a:p>
          <a:p>
            <a:pPr indent="-173737" lvl="0" marL="173737" marR="0" rtl="0" algn="l">
              <a:lnSpc>
                <a:spcPct val="10884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764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Developing a Data Collection Plan and Storage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Implementation of a </a:t>
            </a:r>
            <a:r>
              <a:rPr b="1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daily automated process</a:t>
            </a: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to pull car listings from across the country, creating an up-to-date database for analysis purposes.</a:t>
            </a:r>
            <a:endParaRPr/>
          </a:p>
          <a:p>
            <a:pPr indent="-173737" lvl="0" marL="173737" marR="0" rtl="0" algn="l">
              <a:lnSpc>
                <a:spcPct val="10884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764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Designing a graphical user interface (GUI)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Development of </a:t>
            </a:r>
            <a:r>
              <a:rPr b="1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user-friendly GUI </a:t>
            </a: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allows the client to effortlessly select specific car brands/models and collect data on demand.</a:t>
            </a:r>
            <a:endParaRPr/>
          </a:p>
          <a:p>
            <a:pPr indent="-173737" lvl="0" marL="173737" marR="0" rtl="0" algn="l">
              <a:lnSpc>
                <a:spcPct val="108843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IN" sz="1764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Cleaning and preprocessing the data</a:t>
            </a:r>
            <a:endParaRPr b="1" i="0" sz="1764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Built of </a:t>
            </a:r>
            <a:r>
              <a:rPr b="1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robust cleaning and preprocessing techniques </a:t>
            </a: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 enhance data quality and usability, including removing duplicates, correcting inconsistencies, and standardizing data formats.</a:t>
            </a:r>
            <a:endParaRPr/>
          </a:p>
          <a:p>
            <a:pPr indent="-173737" lvl="0" marL="173737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" name="Google Shape;949;p7"/>
          <p:cNvGrpSpPr/>
          <p:nvPr/>
        </p:nvGrpSpPr>
        <p:grpSpPr>
          <a:xfrm>
            <a:off x="8779391" y="3642766"/>
            <a:ext cx="4372505" cy="3352211"/>
            <a:chOff x="4662343" y="2693866"/>
            <a:chExt cx="4610513" cy="3534681"/>
          </a:xfrm>
        </p:grpSpPr>
        <p:sp>
          <p:nvSpPr>
            <p:cNvPr id="950" name="Google Shape;950;p7"/>
            <p:cNvSpPr/>
            <p:nvPr/>
          </p:nvSpPr>
          <p:spPr>
            <a:xfrm>
              <a:off x="4662343" y="2693866"/>
              <a:ext cx="4610513" cy="2788869"/>
            </a:xfrm>
            <a:custGeom>
              <a:rect b="b" l="l" r="r" t="t"/>
              <a:pathLst>
                <a:path extrusionOk="0" h="2788869" w="4610513">
                  <a:moveTo>
                    <a:pt x="129502" y="0"/>
                  </a:moveTo>
                  <a:lnTo>
                    <a:pt x="4481011" y="0"/>
                  </a:lnTo>
                  <a:cubicBezTo>
                    <a:pt x="4552494" y="0"/>
                    <a:pt x="4610514" y="58020"/>
                    <a:pt x="4610514" y="129502"/>
                  </a:cubicBezTo>
                  <a:lnTo>
                    <a:pt x="4610514" y="2659367"/>
                  </a:lnTo>
                  <a:cubicBezTo>
                    <a:pt x="4610514" y="2730850"/>
                    <a:pt x="4552467" y="2788870"/>
                    <a:pt x="4481011" y="2788870"/>
                  </a:cubicBezTo>
                  <a:lnTo>
                    <a:pt x="129502" y="2788870"/>
                  </a:lnTo>
                  <a:cubicBezTo>
                    <a:pt x="58020" y="2788870"/>
                    <a:pt x="0" y="2730850"/>
                    <a:pt x="0" y="2659367"/>
                  </a:cubicBezTo>
                  <a:lnTo>
                    <a:pt x="0" y="129502"/>
                  </a:lnTo>
                  <a:cubicBezTo>
                    <a:pt x="0" y="58020"/>
                    <a:pt x="58020" y="0"/>
                    <a:pt x="129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1" name="Google Shape;951;p7"/>
            <p:cNvGrpSpPr/>
            <p:nvPr/>
          </p:nvGrpSpPr>
          <p:grpSpPr>
            <a:xfrm>
              <a:off x="6249770" y="5482791"/>
              <a:ext cx="1435671" cy="745756"/>
              <a:chOff x="6249770" y="5482791"/>
              <a:chExt cx="1435671" cy="745756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6249770" y="5482791"/>
                <a:ext cx="1435604" cy="744495"/>
              </a:xfrm>
              <a:custGeom>
                <a:rect b="b" l="l" r="r" t="t"/>
                <a:pathLst>
                  <a:path extrusionOk="0" h="744495" w="1435604">
                    <a:moveTo>
                      <a:pt x="1435605" y="703449"/>
                    </a:moveTo>
                    <a:cubicBezTo>
                      <a:pt x="1435605" y="703449"/>
                      <a:pt x="1425432" y="663526"/>
                      <a:pt x="1345422" y="643619"/>
                    </a:cubicBezTo>
                    <a:cubicBezTo>
                      <a:pt x="1265440" y="623712"/>
                      <a:pt x="1238376" y="600927"/>
                      <a:pt x="1221897" y="529828"/>
                    </a:cubicBezTo>
                    <a:cubicBezTo>
                      <a:pt x="1205445" y="458702"/>
                      <a:pt x="1144464" y="0"/>
                      <a:pt x="1144464" y="0"/>
                    </a:cubicBezTo>
                    <a:lnTo>
                      <a:pt x="291141" y="0"/>
                    </a:lnTo>
                    <a:cubicBezTo>
                      <a:pt x="291141" y="0"/>
                      <a:pt x="230160" y="458702"/>
                      <a:pt x="213681" y="529828"/>
                    </a:cubicBezTo>
                    <a:cubicBezTo>
                      <a:pt x="197229" y="600954"/>
                      <a:pt x="170166" y="623712"/>
                      <a:pt x="90183" y="643619"/>
                    </a:cubicBezTo>
                    <a:cubicBezTo>
                      <a:pt x="10200" y="663526"/>
                      <a:pt x="0" y="703449"/>
                      <a:pt x="0" y="703449"/>
                    </a:cubicBezTo>
                    <a:lnTo>
                      <a:pt x="0" y="724781"/>
                    </a:lnTo>
                    <a:cubicBezTo>
                      <a:pt x="0" y="724781"/>
                      <a:pt x="26542" y="744496"/>
                      <a:pt x="224703" y="744496"/>
                    </a:cubicBezTo>
                    <a:lnTo>
                      <a:pt x="1210874" y="744496"/>
                    </a:lnTo>
                    <a:cubicBezTo>
                      <a:pt x="1409036" y="744496"/>
                      <a:pt x="1435605" y="724781"/>
                      <a:pt x="1435605" y="724781"/>
                    </a:cubicBezTo>
                    <a:lnTo>
                      <a:pt x="1435605" y="703449"/>
                    </a:lnTo>
                    <a:close/>
                  </a:path>
                </a:pathLst>
              </a:custGeom>
              <a:gradFill>
                <a:gsLst>
                  <a:gs pos="0">
                    <a:srgbClr val="F3F4F4"/>
                  </a:gs>
                  <a:gs pos="11000">
                    <a:srgbClr val="CCCDCF"/>
                  </a:gs>
                  <a:gs pos="19000">
                    <a:srgbClr val="B3B5B8"/>
                  </a:gs>
                  <a:gs pos="24000">
                    <a:srgbClr val="ABADB0"/>
                  </a:gs>
                  <a:gs pos="35000">
                    <a:srgbClr val="E6E7E8"/>
                  </a:gs>
                  <a:gs pos="61000">
                    <a:srgbClr val="C7C8CA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6249804" y="6185444"/>
                <a:ext cx="1435637" cy="43103"/>
              </a:xfrm>
              <a:custGeom>
                <a:rect b="b" l="l" r="r" t="t"/>
                <a:pathLst>
                  <a:path extrusionOk="0" h="43103" w="1435637">
                    <a:moveTo>
                      <a:pt x="1435269" y="0"/>
                    </a:moveTo>
                    <a:cubicBezTo>
                      <a:pt x="1432363" y="2660"/>
                      <a:pt x="1393235" y="19358"/>
                      <a:pt x="1210867" y="19358"/>
                    </a:cubicBezTo>
                    <a:lnTo>
                      <a:pt x="224696" y="19358"/>
                    </a:lnTo>
                    <a:cubicBezTo>
                      <a:pt x="42329" y="19358"/>
                      <a:pt x="3201" y="2660"/>
                      <a:pt x="322" y="0"/>
                    </a:cubicBezTo>
                    <a:cubicBezTo>
                      <a:pt x="-117" y="1316"/>
                      <a:pt x="20" y="2029"/>
                      <a:pt x="20" y="2029"/>
                    </a:cubicBezTo>
                    <a:lnTo>
                      <a:pt x="20" y="23389"/>
                    </a:lnTo>
                    <a:cubicBezTo>
                      <a:pt x="20" y="23389"/>
                      <a:pt x="26563" y="43103"/>
                      <a:pt x="224723" y="43103"/>
                    </a:cubicBezTo>
                    <a:lnTo>
                      <a:pt x="1210895" y="43103"/>
                    </a:lnTo>
                    <a:cubicBezTo>
                      <a:pt x="1409056" y="43103"/>
                      <a:pt x="1435625" y="23389"/>
                      <a:pt x="1435625" y="23389"/>
                    </a:cubicBezTo>
                    <a:lnTo>
                      <a:pt x="1435625" y="2029"/>
                    </a:lnTo>
                    <a:cubicBezTo>
                      <a:pt x="1435625" y="2029"/>
                      <a:pt x="1435735" y="1316"/>
                      <a:pt x="1435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BADB0"/>
                  </a:gs>
                  <a:gs pos="19000">
                    <a:srgbClr val="ABADB0"/>
                  </a:gs>
                  <a:gs pos="99000">
                    <a:srgbClr val="8A8C8E"/>
                  </a:gs>
                  <a:gs pos="100000">
                    <a:srgbClr val="8A8C8E"/>
                  </a:gs>
                </a:gsLst>
                <a:lin ang="16799923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" name="Google Shape;954;p7"/>
            <p:cNvSpPr/>
            <p:nvPr/>
          </p:nvSpPr>
          <p:spPr>
            <a:xfrm>
              <a:off x="6946363" y="2746594"/>
              <a:ext cx="42445" cy="42445"/>
            </a:xfrm>
            <a:custGeom>
              <a:rect b="b" l="l" r="r" t="t"/>
              <a:pathLst>
                <a:path extrusionOk="0" h="42445" w="42445">
                  <a:moveTo>
                    <a:pt x="42445" y="21223"/>
                  </a:moveTo>
                  <a:cubicBezTo>
                    <a:pt x="42445" y="32958"/>
                    <a:pt x="32958" y="42445"/>
                    <a:pt x="21250" y="42445"/>
                  </a:cubicBezTo>
                  <a:cubicBezTo>
                    <a:pt x="9542" y="42445"/>
                    <a:pt x="0" y="32958"/>
                    <a:pt x="0" y="21223"/>
                  </a:cubicBezTo>
                  <a:cubicBezTo>
                    <a:pt x="0" y="9487"/>
                    <a:pt x="9488" y="0"/>
                    <a:pt x="21250" y="0"/>
                  </a:cubicBezTo>
                  <a:cubicBezTo>
                    <a:pt x="33013" y="0"/>
                    <a:pt x="42445" y="9515"/>
                    <a:pt x="42445" y="21223"/>
                  </a:cubicBezTo>
                  <a:close/>
                </a:path>
              </a:pathLst>
            </a:custGeom>
            <a:solidFill>
              <a:srgbClr val="4241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7"/>
          <p:cNvSpPr/>
          <p:nvPr/>
        </p:nvSpPr>
        <p:spPr>
          <a:xfrm>
            <a:off x="11698891" y="2130352"/>
            <a:ext cx="1564718" cy="1420868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79975" lIns="143975" spcFirstLastPara="1" rIns="143975" wrap="square" tIns="179975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7"/>
          <p:cNvSpPr/>
          <p:nvPr/>
        </p:nvSpPr>
        <p:spPr>
          <a:xfrm>
            <a:off x="11834673" y="2207321"/>
            <a:ext cx="1293155" cy="11742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25" l="0" r="0" t="-1325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Google Shape;957;p7"/>
          <p:cNvGrpSpPr/>
          <p:nvPr/>
        </p:nvGrpSpPr>
        <p:grpSpPr>
          <a:xfrm>
            <a:off x="11099126" y="1865334"/>
            <a:ext cx="775144" cy="775144"/>
            <a:chOff x="4949498" y="6202259"/>
            <a:chExt cx="503992" cy="503992"/>
          </a:xfrm>
        </p:grpSpPr>
        <p:sp>
          <p:nvSpPr>
            <p:cNvPr id="958" name="Google Shape;958;p7"/>
            <p:cNvSpPr/>
            <p:nvPr/>
          </p:nvSpPr>
          <p:spPr>
            <a:xfrm>
              <a:off x="4949498" y="6202259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9" name="Google Shape;95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47634" y="6329021"/>
              <a:ext cx="307720" cy="2504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0" name="Google Shape;960;p7"/>
          <p:cNvSpPr/>
          <p:nvPr/>
        </p:nvSpPr>
        <p:spPr>
          <a:xfrm>
            <a:off x="572656" y="1545771"/>
            <a:ext cx="582495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chemeClr val="dk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984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Streamlined Data Collection Methodology</a:t>
            </a:r>
            <a:endParaRPr/>
          </a:p>
        </p:txBody>
      </p:sp>
      <p:sp>
        <p:nvSpPr>
          <p:cNvPr id="961" name="Google Shape;961;p7"/>
          <p:cNvSpPr/>
          <p:nvPr/>
        </p:nvSpPr>
        <p:spPr>
          <a:xfrm>
            <a:off x="9834557" y="2640478"/>
            <a:ext cx="1860648" cy="1860648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27000">
            <a:solidFill>
              <a:schemeClr val="accent1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"/>
          <p:cNvSpPr/>
          <p:nvPr/>
        </p:nvSpPr>
        <p:spPr>
          <a:xfrm>
            <a:off x="8999132" y="3892221"/>
            <a:ext cx="3905926" cy="20865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01" l="-881" r="-6318" t="-66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7"/>
          <p:cNvGrpSpPr/>
          <p:nvPr/>
        </p:nvGrpSpPr>
        <p:grpSpPr>
          <a:xfrm>
            <a:off x="8383125" y="3303369"/>
            <a:ext cx="775144" cy="775144"/>
            <a:chOff x="803725" y="4219935"/>
            <a:chExt cx="503992" cy="503992"/>
          </a:xfrm>
        </p:grpSpPr>
        <p:sp>
          <p:nvSpPr>
            <p:cNvPr id="964" name="Google Shape;964;p7"/>
            <p:cNvSpPr/>
            <p:nvPr/>
          </p:nvSpPr>
          <p:spPr>
            <a:xfrm>
              <a:off x="803725" y="4219935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50" lIns="100775" spcFirstLastPara="1" rIns="100775" wrap="square" tIns="503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5" name="Google Shape;965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15849" y="4358082"/>
              <a:ext cx="279745" cy="227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7"/>
          <p:cNvSpPr/>
          <p:nvPr/>
        </p:nvSpPr>
        <p:spPr>
          <a:xfrm>
            <a:off x="885808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7"/>
          <p:cNvSpPr/>
          <p:nvPr/>
        </p:nvSpPr>
        <p:spPr>
          <a:xfrm>
            <a:off x="8874142" y="1857288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3"/>
              <a:buFont typeface="Arial"/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7"/>
          <p:cNvSpPr/>
          <p:nvPr/>
        </p:nvSpPr>
        <p:spPr>
          <a:xfrm>
            <a:off x="470447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37"/>
          <p:cNvSpPr/>
          <p:nvPr/>
        </p:nvSpPr>
        <p:spPr>
          <a:xfrm>
            <a:off x="4720637" y="1857288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3"/>
              <a:buFont typeface="Arial"/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7"/>
          <p:cNvSpPr/>
          <p:nvPr/>
        </p:nvSpPr>
        <p:spPr>
          <a:xfrm>
            <a:off x="55086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7"/>
          <p:cNvSpPr/>
          <p:nvPr/>
        </p:nvSpPr>
        <p:spPr>
          <a:xfrm>
            <a:off x="540045" y="1857375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3"/>
              <a:buFont typeface="Arial"/>
              <a:buNone/>
            </a:pPr>
            <a:r>
              <a:t/>
            </a:r>
            <a:endParaRPr b="1" i="0" sz="154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7"/>
          <p:cNvSpPr txBox="1"/>
          <p:nvPr>
            <p:ph type="title"/>
          </p:nvPr>
        </p:nvSpPr>
        <p:spPr>
          <a:xfrm>
            <a:off x="586241" y="617945"/>
            <a:ext cx="10944699" cy="734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50"/>
              <a:buFont typeface="Franklin Gothic"/>
              <a:buNone/>
            </a:pPr>
            <a:r>
              <a:rPr lang="en-IN" sz="2650"/>
              <a:t>Mapping Banking Services: An Analysis of Branch Locations and Demographics</a:t>
            </a:r>
            <a:endParaRPr/>
          </a:p>
        </p:txBody>
      </p:sp>
      <p:sp>
        <p:nvSpPr>
          <p:cNvPr id="978" name="Google Shape;978;p37"/>
          <p:cNvSpPr/>
          <p:nvPr/>
        </p:nvSpPr>
        <p:spPr>
          <a:xfrm flipH="1">
            <a:off x="11405937" y="617945"/>
            <a:ext cx="2033838" cy="977062"/>
          </a:xfrm>
          <a:prstGeom prst="homePlate">
            <a:avLst>
              <a:gd fmla="val 1507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7040" y="677910"/>
            <a:ext cx="949173" cy="857133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7"/>
          <p:cNvSpPr txBox="1"/>
          <p:nvPr/>
        </p:nvSpPr>
        <p:spPr>
          <a:xfrm>
            <a:off x="9046821" y="2719156"/>
            <a:ext cx="3663993" cy="343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/>
          </a:p>
          <a:p>
            <a:pPr indent="-173736" lvl="0" marL="173736" marR="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Noto Sans Symbols"/>
              <a:buChar char="▪"/>
            </a:pPr>
            <a:r>
              <a:rPr b="1" i="0" lang="en-IN" sz="16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Comprehensive Visualization</a:t>
            </a:r>
            <a:endParaRPr/>
          </a:p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heatmap of major banks' branches, overlaid with the city's districts to incorporate district-level information such as population and unemployment rate.</a:t>
            </a:r>
            <a:endParaRPr/>
          </a:p>
          <a:p>
            <a:pPr indent="-72136" lvl="0" marL="173736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rgbClr val="00B9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6" lvl="0" marL="173736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Noto Sans Symbols"/>
              <a:buChar char="▪"/>
            </a:pPr>
            <a:r>
              <a:rPr b="1" i="0" lang="en-IN" sz="16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Localized Market Insights</a:t>
            </a:r>
            <a:endParaRPr/>
          </a:p>
          <a:p>
            <a:pPr indent="-285750" lvl="0" marL="28575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Arial"/>
              <a:buChar char="⁻"/>
            </a:pPr>
            <a:r>
              <a:rPr b="0" i="0" lang="en-IN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detailed map focusing on city neighborhoods, providing localized information on the price per square meter to identify areas of untapped potential.</a:t>
            </a:r>
            <a:endParaRPr/>
          </a:p>
          <a:p>
            <a:pPr indent="-196850" lvl="0" marL="28575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⁻"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enhanced map for each branch, incorporating relevant data like proxies for traffic signs to assess the surrounding environment</a:t>
            </a:r>
            <a:r>
              <a:rPr b="0" i="0" lang="en-IN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37"/>
          <p:cNvSpPr txBox="1"/>
          <p:nvPr/>
        </p:nvSpPr>
        <p:spPr>
          <a:xfrm>
            <a:off x="801299" y="2734466"/>
            <a:ext cx="3528076" cy="1351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 analyze the banking sector in Casablanca the client needed to visualize the banking network of the major banks of Morocco and  to map this network with other demographic data.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b="0" i="0" sz="14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37"/>
          <p:cNvSpPr txBox="1"/>
          <p:nvPr/>
        </p:nvSpPr>
        <p:spPr>
          <a:xfrm>
            <a:off x="4954908" y="2734466"/>
            <a:ext cx="3647328" cy="721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Infomineo’ s Data Analytics team addressed the client’s need by:</a:t>
            </a:r>
            <a:endParaRPr/>
          </a:p>
        </p:txBody>
      </p:sp>
      <p:grpSp>
        <p:nvGrpSpPr>
          <p:cNvPr id="983" name="Google Shape;983;p37"/>
          <p:cNvGrpSpPr/>
          <p:nvPr/>
        </p:nvGrpSpPr>
        <p:grpSpPr>
          <a:xfrm>
            <a:off x="3820712" y="1925467"/>
            <a:ext cx="652797" cy="654055"/>
            <a:chOff x="3416568" y="1395569"/>
            <a:chExt cx="955760" cy="957600"/>
          </a:xfrm>
        </p:grpSpPr>
        <p:sp>
          <p:nvSpPr>
            <p:cNvPr id="984" name="Google Shape;984;p37"/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4"/>
                <a:buFont typeface="Arial"/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5" name="Google Shape;98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6" name="Google Shape;986;p37"/>
          <p:cNvGrpSpPr/>
          <p:nvPr/>
        </p:nvGrpSpPr>
        <p:grpSpPr>
          <a:xfrm>
            <a:off x="7962182" y="1925467"/>
            <a:ext cx="652797" cy="654055"/>
            <a:chOff x="7762572" y="1395569"/>
            <a:chExt cx="955760" cy="957600"/>
          </a:xfrm>
        </p:grpSpPr>
        <p:sp>
          <p:nvSpPr>
            <p:cNvPr id="987" name="Google Shape;987;p37"/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0"/>
                <a:buFont typeface="Arial"/>
                <a:buNone/>
              </a:pPr>
              <a:r>
                <a:t/>
              </a:r>
              <a:endParaRPr b="0" i="0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8" name="Google Shape;988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9" name="Google Shape;989;p37"/>
          <p:cNvGrpSpPr/>
          <p:nvPr/>
        </p:nvGrpSpPr>
        <p:grpSpPr>
          <a:xfrm>
            <a:off x="12123285" y="1925467"/>
            <a:ext cx="652797" cy="654055"/>
            <a:chOff x="12019931" y="1366765"/>
            <a:chExt cx="955760" cy="957600"/>
          </a:xfrm>
        </p:grpSpPr>
        <p:sp>
          <p:nvSpPr>
            <p:cNvPr id="990" name="Google Shape;990;p37"/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4"/>
                <a:buFont typeface="Arial"/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1" name="Google Shape;991;p37"/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992" name="Google Shape;992;p37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rect b="b" l="l" r="r" t="t"/>
                <a:pathLst>
                  <a:path extrusionOk="0" h="806" w="84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rect b="b" l="l" r="r" t="t"/>
                <a:pathLst>
                  <a:path extrusionOk="0" h="537" w="549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4" name="Google Shape;994;p37"/>
          <p:cNvSpPr txBox="1"/>
          <p:nvPr/>
        </p:nvSpPr>
        <p:spPr>
          <a:xfrm>
            <a:off x="4949498" y="3266089"/>
            <a:ext cx="3528076" cy="2145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37"/>
          <p:cNvGrpSpPr/>
          <p:nvPr/>
        </p:nvGrpSpPr>
        <p:grpSpPr>
          <a:xfrm>
            <a:off x="801299" y="4173975"/>
            <a:ext cx="3528076" cy="1169449"/>
            <a:chOff x="803725" y="4407424"/>
            <a:chExt cx="3528076" cy="1169449"/>
          </a:xfrm>
        </p:grpSpPr>
        <p:sp>
          <p:nvSpPr>
            <p:cNvPr id="996" name="Google Shape;996;p37"/>
            <p:cNvSpPr txBox="1"/>
            <p:nvPr/>
          </p:nvSpPr>
          <p:spPr>
            <a:xfrm>
              <a:off x="1437182" y="4407424"/>
              <a:ext cx="2894619" cy="1169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An efficient approach for gathering data on banking agency locations, socio-demographic characteristics, and restaurants information’.</a:t>
              </a:r>
              <a:endParaRPr/>
            </a:p>
          </p:txBody>
        </p:sp>
        <p:grpSp>
          <p:nvGrpSpPr>
            <p:cNvPr id="997" name="Google Shape;997;p37"/>
            <p:cNvGrpSpPr/>
            <p:nvPr/>
          </p:nvGrpSpPr>
          <p:grpSpPr>
            <a:xfrm>
              <a:off x="803725" y="4407425"/>
              <a:ext cx="503992" cy="503992"/>
              <a:chOff x="803725" y="4407425"/>
              <a:chExt cx="503992" cy="503992"/>
            </a:xfrm>
          </p:grpSpPr>
          <p:sp>
            <p:nvSpPr>
              <p:cNvPr id="998" name="Google Shape;998;p37"/>
              <p:cNvSpPr/>
              <p:nvPr/>
            </p:nvSpPr>
            <p:spPr>
              <a:xfrm>
                <a:off x="803725" y="4407425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99" name="Google Shape;999;p3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86475" y="4490175"/>
                <a:ext cx="338492" cy="338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00" name="Google Shape;1000;p37"/>
          <p:cNvGrpSpPr/>
          <p:nvPr/>
        </p:nvGrpSpPr>
        <p:grpSpPr>
          <a:xfrm>
            <a:off x="801299" y="5519650"/>
            <a:ext cx="3528076" cy="1106658"/>
            <a:chOff x="803725" y="5691182"/>
            <a:chExt cx="3528076" cy="1106658"/>
          </a:xfrm>
        </p:grpSpPr>
        <p:sp>
          <p:nvSpPr>
            <p:cNvPr id="1001" name="Google Shape;1001;p37"/>
            <p:cNvSpPr txBox="1"/>
            <p:nvPr/>
          </p:nvSpPr>
          <p:spPr>
            <a:xfrm>
              <a:off x="1437182" y="5691182"/>
              <a:ext cx="2894619" cy="1106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A solution that would enable analysis of trends  across different data categories by visualizing them on a geospatial map.</a:t>
              </a:r>
              <a:endParaRPr/>
            </a:p>
          </p:txBody>
        </p:sp>
        <p:grpSp>
          <p:nvGrpSpPr>
            <p:cNvPr id="1002" name="Google Shape;1002;p37"/>
            <p:cNvGrpSpPr/>
            <p:nvPr/>
          </p:nvGrpSpPr>
          <p:grpSpPr>
            <a:xfrm>
              <a:off x="803725" y="5691182"/>
              <a:ext cx="503992" cy="503992"/>
              <a:chOff x="803725" y="5691182"/>
              <a:chExt cx="503992" cy="503992"/>
            </a:xfrm>
          </p:grpSpPr>
          <p:sp>
            <p:nvSpPr>
              <p:cNvPr id="1003" name="Google Shape;1003;p37"/>
              <p:cNvSpPr/>
              <p:nvPr/>
            </p:nvSpPr>
            <p:spPr>
              <a:xfrm>
                <a:off x="803725" y="569118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04" name="Google Shape;1004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93796" y="5738391"/>
                <a:ext cx="323850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05" name="Google Shape;1005;p37"/>
          <p:cNvSpPr txBox="1"/>
          <p:nvPr/>
        </p:nvSpPr>
        <p:spPr>
          <a:xfrm>
            <a:off x="9919166" y="2095528"/>
            <a:ext cx="1885146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37"/>
          <p:cNvSpPr txBox="1"/>
          <p:nvPr/>
        </p:nvSpPr>
        <p:spPr>
          <a:xfrm>
            <a:off x="1343086" y="2095528"/>
            <a:ext cx="24445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Challenge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7"/>
          <p:cNvSpPr txBox="1"/>
          <p:nvPr/>
        </p:nvSpPr>
        <p:spPr>
          <a:xfrm>
            <a:off x="5743466" y="2095528"/>
            <a:ext cx="1940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37"/>
          <p:cNvSpPr txBox="1"/>
          <p:nvPr/>
        </p:nvSpPr>
        <p:spPr>
          <a:xfrm>
            <a:off x="4938679" y="3474946"/>
            <a:ext cx="3528076" cy="2925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AutoNum type="arabicPeriod"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Identifying Necessary Data and Establishing Collection Criteria</a:t>
            </a:r>
            <a:endParaRPr/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AutoNum type="arabicPeriod"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Leveraging fuzzy matching to compare data from different sources</a:t>
            </a:r>
            <a:endParaRPr/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AutoNum type="arabicPeriod"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Geocoding the location data and visualizing it on a geospatial map</a:t>
            </a:r>
            <a:endParaRPr/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AutoNum type="arabicPeriod"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Comparing the agencies' locations with socio-economic and demographic data</a:t>
            </a:r>
            <a:endParaRPr/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7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9" name="Google Shape;1009;p37"/>
          <p:cNvCxnSpPr/>
          <p:nvPr/>
        </p:nvCxnSpPr>
        <p:spPr>
          <a:xfrm>
            <a:off x="728961" y="5205906"/>
            <a:ext cx="3600414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"/>
          <p:cNvSpPr txBox="1"/>
          <p:nvPr>
            <p:ph type="title"/>
          </p:nvPr>
        </p:nvSpPr>
        <p:spPr>
          <a:xfrm>
            <a:off x="586241" y="617945"/>
            <a:ext cx="12224961" cy="367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50"/>
              <a:buFont typeface="Franklin Gothic"/>
              <a:buNone/>
            </a:pPr>
            <a:r>
              <a:rPr lang="en-IN" sz="2650"/>
              <a:t>Mapping Banking Services: An Analysis of Branch Locations and Demographics</a:t>
            </a:r>
            <a:endParaRPr/>
          </a:p>
        </p:txBody>
      </p:sp>
      <p:sp>
        <p:nvSpPr>
          <p:cNvPr id="1015" name="Google Shape;1015;p8"/>
          <p:cNvSpPr/>
          <p:nvPr/>
        </p:nvSpPr>
        <p:spPr>
          <a:xfrm>
            <a:off x="7107969" y="1865512"/>
            <a:ext cx="5966760" cy="5583399"/>
          </a:xfrm>
          <a:prstGeom prst="roundRect">
            <a:avLst>
              <a:gd fmla="val 6416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6" name="Google Shape;1016;p8"/>
          <p:cNvGrpSpPr/>
          <p:nvPr/>
        </p:nvGrpSpPr>
        <p:grpSpPr>
          <a:xfrm>
            <a:off x="12254196" y="1978990"/>
            <a:ext cx="503992" cy="503992"/>
            <a:chOff x="12254196" y="1978990"/>
            <a:chExt cx="503992" cy="503992"/>
          </a:xfrm>
        </p:grpSpPr>
        <p:sp>
          <p:nvSpPr>
            <p:cNvPr id="1017" name="Google Shape;1017;p8"/>
            <p:cNvSpPr/>
            <p:nvPr/>
          </p:nvSpPr>
          <p:spPr>
            <a:xfrm>
              <a:off x="12254196" y="1978990"/>
              <a:ext cx="503992" cy="503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8" name="Google Shape;101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48755" y="2073548"/>
              <a:ext cx="314876" cy="3148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9" name="Google Shape;1019;p8"/>
          <p:cNvGrpSpPr/>
          <p:nvPr/>
        </p:nvGrpSpPr>
        <p:grpSpPr>
          <a:xfrm>
            <a:off x="550865" y="1857375"/>
            <a:ext cx="2996103" cy="4863068"/>
            <a:chOff x="550865" y="1857375"/>
            <a:chExt cx="2996103" cy="4863068"/>
          </a:xfrm>
        </p:grpSpPr>
        <p:sp>
          <p:nvSpPr>
            <p:cNvPr id="1020" name="Google Shape;1020;p8"/>
            <p:cNvSpPr txBox="1"/>
            <p:nvPr/>
          </p:nvSpPr>
          <p:spPr>
            <a:xfrm>
              <a:off x="550865" y="1857375"/>
              <a:ext cx="2578416" cy="359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Heatmap of banking agencies </a:t>
              </a:r>
              <a:b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in Casablanca</a:t>
              </a:r>
              <a:endParaRPr b="0" i="0" sz="1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 txBox="1"/>
            <p:nvPr/>
          </p:nvSpPr>
          <p:spPr>
            <a:xfrm>
              <a:off x="550865" y="4313928"/>
              <a:ext cx="2655942" cy="359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Neighbourhood average price per square meter </a:t>
              </a:r>
              <a:endParaRPr b="0" i="0" sz="1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550865" y="2266487"/>
              <a:ext cx="2996103" cy="19974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550865" y="4723041"/>
              <a:ext cx="2996103" cy="1997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8"/>
          <p:cNvGrpSpPr/>
          <p:nvPr/>
        </p:nvGrpSpPr>
        <p:grpSpPr>
          <a:xfrm>
            <a:off x="3598963" y="1857375"/>
            <a:ext cx="3012428" cy="5219887"/>
            <a:chOff x="3706086" y="1857375"/>
            <a:chExt cx="3012428" cy="5219887"/>
          </a:xfrm>
        </p:grpSpPr>
        <p:sp>
          <p:nvSpPr>
            <p:cNvPr id="1025" name="Google Shape;1025;p8"/>
            <p:cNvSpPr txBox="1"/>
            <p:nvPr/>
          </p:nvSpPr>
          <p:spPr>
            <a:xfrm>
              <a:off x="3706086" y="1857375"/>
              <a:ext cx="1751608" cy="359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Districts’ Socio-demographic data</a:t>
              </a:r>
              <a:endParaRPr b="0" i="0" sz="1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 txBox="1"/>
            <p:nvPr/>
          </p:nvSpPr>
          <p:spPr>
            <a:xfrm>
              <a:off x="3706086" y="4313928"/>
              <a:ext cx="2578416" cy="359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N" sz="14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Enhanced Map with all information collected </a:t>
              </a:r>
              <a:endParaRPr b="0" i="0" sz="1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" name="Google Shape;1027;p8"/>
            <p:cNvGrpSpPr/>
            <p:nvPr/>
          </p:nvGrpSpPr>
          <p:grpSpPr>
            <a:xfrm>
              <a:off x="3747189" y="6684249"/>
              <a:ext cx="2971325" cy="393013"/>
              <a:chOff x="4084568" y="6612765"/>
              <a:chExt cx="2971325" cy="393013"/>
            </a:xfrm>
          </p:grpSpPr>
          <p:sp>
            <p:nvSpPr>
              <p:cNvPr id="1028" name="Google Shape;1028;p8"/>
              <p:cNvSpPr txBox="1"/>
              <p:nvPr/>
            </p:nvSpPr>
            <p:spPr>
              <a:xfrm>
                <a:off x="5228797" y="6612765"/>
                <a:ext cx="774529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7425" lIns="114900" spcFirstLastPara="1" rIns="114900" wrap="square" tIns="57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IN" sz="900" u="none" cap="none" strike="noStrike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Banque Populaire</a:t>
                </a:r>
                <a:endParaRPr b="0" i="0" sz="9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 rot="10800000">
                <a:off x="5078457" y="6723138"/>
                <a:ext cx="172267" cy="17226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57425" lIns="114900" spcFirstLastPara="1" rIns="114900" wrap="square" tIns="57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0"/>
                  <a:buFont typeface="Arial"/>
                  <a:buNone/>
                </a:pPr>
                <a:r>
                  <a:t/>
                </a:r>
                <a:endParaRPr b="0" i="0" sz="176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6154795" y="6723138"/>
                <a:ext cx="172267" cy="172267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425" lIns="114900" spcFirstLastPara="1" rIns="114900" wrap="square" tIns="57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0"/>
                  <a:buFont typeface="Arial"/>
                  <a:buNone/>
                </a:pPr>
                <a:r>
                  <a:t/>
                </a:r>
                <a:endParaRPr b="0" i="0" sz="176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8"/>
              <p:cNvSpPr txBox="1"/>
              <p:nvPr/>
            </p:nvSpPr>
            <p:spPr>
              <a:xfrm>
                <a:off x="6312762" y="6612765"/>
                <a:ext cx="743131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7425" lIns="114900" spcFirstLastPara="1" rIns="114900" wrap="square" tIns="57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IN" sz="900" u="none" cap="none" strike="noStrike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Bank </a:t>
                </a:r>
                <a:br>
                  <a:rPr b="0" i="0" lang="en-IN" sz="900" u="none" cap="none" strike="noStrike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IN" sz="900" u="none" cap="none" strike="noStrike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of Africa</a:t>
                </a:r>
                <a:endParaRPr b="0" i="0" sz="9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4084568" y="6723138"/>
                <a:ext cx="172267" cy="17226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57425" lIns="114900" spcFirstLastPara="1" rIns="114900" wrap="square" tIns="57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60"/>
                  <a:buFont typeface="Arial"/>
                  <a:buNone/>
                </a:pPr>
                <a:r>
                  <a:t/>
                </a:r>
                <a:endParaRPr b="0" i="0" sz="176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8"/>
              <p:cNvSpPr txBox="1"/>
              <p:nvPr/>
            </p:nvSpPr>
            <p:spPr>
              <a:xfrm>
                <a:off x="4226143" y="6612765"/>
                <a:ext cx="797459" cy="393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7425" lIns="114900" spcFirstLastPara="1" rIns="114900" wrap="square" tIns="57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IN" sz="900" u="none" cap="none" strike="noStrike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Attijariwafa Bank</a:t>
                </a:r>
                <a:endParaRPr b="0" i="0" sz="900" u="none" cap="none" strike="noStrik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4" name="Google Shape;1034;p8"/>
            <p:cNvSpPr/>
            <p:nvPr/>
          </p:nvSpPr>
          <p:spPr>
            <a:xfrm>
              <a:off x="3706086" y="2266487"/>
              <a:ext cx="2996103" cy="1997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3706086" y="4723041"/>
              <a:ext cx="2996103" cy="199740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6" name="Google Shape;1036;p8"/>
          <p:cNvGrpSpPr/>
          <p:nvPr/>
        </p:nvGrpSpPr>
        <p:grpSpPr>
          <a:xfrm>
            <a:off x="6663386" y="1857374"/>
            <a:ext cx="392589" cy="5126038"/>
            <a:chOff x="7050969" y="1857374"/>
            <a:chExt cx="392589" cy="5126038"/>
          </a:xfrm>
        </p:grpSpPr>
        <p:cxnSp>
          <p:nvCxnSpPr>
            <p:cNvPr id="1037" name="Google Shape;1037;p8"/>
            <p:cNvCxnSpPr/>
            <p:nvPr/>
          </p:nvCxnSpPr>
          <p:spPr>
            <a:xfrm>
              <a:off x="7284133" y="1857374"/>
              <a:ext cx="0" cy="5126038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038" name="Google Shape;1038;p8"/>
            <p:cNvGrpSpPr/>
            <p:nvPr/>
          </p:nvGrpSpPr>
          <p:grpSpPr>
            <a:xfrm>
              <a:off x="7050969" y="4224098"/>
              <a:ext cx="392589" cy="392589"/>
              <a:chOff x="550863" y="2496471"/>
              <a:chExt cx="360000" cy="360000"/>
            </a:xfrm>
          </p:grpSpPr>
          <p:sp>
            <p:nvSpPr>
              <p:cNvPr id="1039" name="Google Shape;1039;p8"/>
              <p:cNvSpPr/>
              <p:nvPr/>
            </p:nvSpPr>
            <p:spPr>
              <a:xfrm>
                <a:off x="564471" y="2510081"/>
                <a:ext cx="332784" cy="33278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40" name="Google Shape;1040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863" y="2496471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41" name="Google Shape;1041;p8"/>
          <p:cNvSpPr txBox="1"/>
          <p:nvPr/>
        </p:nvSpPr>
        <p:spPr>
          <a:xfrm>
            <a:off x="7274299" y="2541323"/>
            <a:ext cx="5703237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Branch Location Data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Using Google API to collect up-to-date information on branch locations.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Socio-demographic Data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Gathering socio-demographic data from the economic government agency website, leveraging GeoJsons and GeoDataFrames for city districts' insights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 Zone Analysis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Dividing the city map into +150 micro zones for localized view. Average price per square meter data collected from biggest Moroccan FSBO website through web scraping and fuzzy matching.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Traffic Sign Proxies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Development of Two traffic sign proxies within 300m radius of each branch for capturing relevant information.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Restaurant Data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Leveraging </a:t>
            </a:r>
            <a:r>
              <a:rPr b="0" i="0" lang="en-IN" sz="1600" u="none" cap="none" strike="noStrike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Google API to collect restaurant data near each branch, aiding local environment analysis.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Surface Share of Built Constructions</a:t>
            </a: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Calculating surface share of built constructions using ESA World Cover program and high-resolution land cover map</a:t>
            </a:r>
            <a:endParaRPr/>
          </a:p>
        </p:txBody>
      </p:sp>
      <p:sp>
        <p:nvSpPr>
          <p:cNvPr id="1042" name="Google Shape;1042;p8"/>
          <p:cNvSpPr/>
          <p:nvPr/>
        </p:nvSpPr>
        <p:spPr>
          <a:xfrm>
            <a:off x="7129715" y="1764673"/>
            <a:ext cx="5945014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4"/>
              <a:buFont typeface="Arial"/>
              <a:buNone/>
            </a:pPr>
            <a:r>
              <a:rPr b="1" i="0" lang="en-IN" sz="19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Streamlined Data Collection 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"/>
          <p:cNvSpPr/>
          <p:nvPr/>
        </p:nvSpPr>
        <p:spPr>
          <a:xfrm>
            <a:off x="885808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9"/>
          <p:cNvSpPr/>
          <p:nvPr/>
        </p:nvSpPr>
        <p:spPr>
          <a:xfrm>
            <a:off x="8857256" y="1856203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r>
              <a:t/>
            </a:r>
            <a:endParaRPr b="1" i="0" sz="19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9"/>
          <p:cNvSpPr/>
          <p:nvPr/>
        </p:nvSpPr>
        <p:spPr>
          <a:xfrm>
            <a:off x="470447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"/>
          <p:cNvSpPr/>
          <p:nvPr/>
        </p:nvSpPr>
        <p:spPr>
          <a:xfrm>
            <a:off x="4718291" y="1857288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r>
              <a:t/>
            </a:r>
            <a:endParaRPr b="1" i="0" sz="19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550863" y="2311277"/>
            <a:ext cx="4028948" cy="4672136"/>
          </a:xfrm>
          <a:prstGeom prst="roundRect">
            <a:avLst>
              <a:gd fmla="val 8678" name="adj"/>
            </a:avLst>
          </a:prstGeom>
          <a:solidFill>
            <a:schemeClr val="lt1"/>
          </a:solidFill>
          <a:ln>
            <a:noFill/>
          </a:ln>
          <a:effectLst>
            <a:outerShdw blurRad="508000" rotWithShape="0" algn="ctr">
              <a:srgbClr val="000000">
                <a:alpha val="14509"/>
              </a:srgbClr>
            </a:outerShdw>
          </a:effectLst>
        </p:spPr>
        <p:txBody>
          <a:bodyPr anchorCtr="0" anchor="t" bIns="180000" lIns="144000" spcFirstLastPara="1" rIns="144000" wrap="square" tIns="180000">
            <a:noAutofit/>
          </a:bodyPr>
          <a:lstStyle/>
          <a:p>
            <a:pPr indent="0" lvl="0" marL="0" marR="0" rtl="0" algn="ctr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3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551687" y="1858936"/>
            <a:ext cx="4028843" cy="790219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6000">
                <a:srgbClr val="0F47F2"/>
              </a:gs>
              <a:gs pos="79000">
                <a:srgbClr val="00B9FF"/>
              </a:gs>
              <a:gs pos="100000">
                <a:srgbClr val="00B9FF"/>
              </a:gs>
            </a:gsLst>
            <a:lin ang="27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r>
              <a:t/>
            </a:r>
            <a:endParaRPr b="1" i="0" sz="198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"/>
          <p:cNvSpPr txBox="1"/>
          <p:nvPr>
            <p:ph type="title"/>
          </p:nvPr>
        </p:nvSpPr>
        <p:spPr>
          <a:xfrm>
            <a:off x="586241" y="617945"/>
            <a:ext cx="12224961" cy="367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50"/>
              <a:buFont typeface="Franklin Gothic"/>
              <a:buNone/>
            </a:pPr>
            <a:r>
              <a:rPr lang="en-IN" sz="2650"/>
              <a:t>Assessing Candidates’ Experience through Sentiment Analysis</a:t>
            </a:r>
            <a:endParaRPr/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1405937" y="617945"/>
            <a:ext cx="2033838" cy="977062"/>
            <a:chOff x="11405937" y="617945"/>
            <a:chExt cx="2033838" cy="977062"/>
          </a:xfrm>
        </p:grpSpPr>
        <p:sp>
          <p:nvSpPr>
            <p:cNvPr id="1055" name="Google Shape;1055;p9"/>
            <p:cNvSpPr/>
            <p:nvPr/>
          </p:nvSpPr>
          <p:spPr>
            <a:xfrm flipH="1">
              <a:off x="11405937" y="617945"/>
              <a:ext cx="2033838" cy="977062"/>
            </a:xfrm>
            <a:prstGeom prst="homePlate">
              <a:avLst>
                <a:gd fmla="val 15076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6" name="Google Shape;1056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27040" y="677910"/>
              <a:ext cx="949173" cy="857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7" name="Google Shape;1057;p9"/>
          <p:cNvSpPr txBox="1"/>
          <p:nvPr/>
        </p:nvSpPr>
        <p:spPr>
          <a:xfrm>
            <a:off x="9108518" y="2713613"/>
            <a:ext cx="3526737" cy="40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benefited from Infomineo Data Analytics service on multiple fronts: </a:t>
            </a:r>
            <a:endParaRPr/>
          </a:p>
          <a:p>
            <a:pPr indent="-721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rgbClr val="00B9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Data-Driven Decision-Making</a:t>
            </a:r>
            <a:endParaRPr b="0" i="0" sz="1600" u="none" cap="none" strike="noStrike">
              <a:solidFill>
                <a:srgbClr val="00B9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Calibri"/>
              <a:buChar char="⁻"/>
            </a:pP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Re-evaluate the recruitment procedures.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Calibri"/>
              <a:buChar char="⁻"/>
            </a:pP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specific areas where improvements could be made.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Calibri"/>
              <a:buChar char="⁻"/>
            </a:pPr>
            <a:r>
              <a:rPr b="0" i="0" lang="en-I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Enhance the candidate experience at the global, regional, country, and departmental levels.</a:t>
            </a:r>
            <a:endParaRPr/>
          </a:p>
          <a:p>
            <a:pPr indent="-72136" lvl="0" marL="1737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B9FF"/>
                </a:solidFill>
                <a:latin typeface="Calibri"/>
                <a:ea typeface="Calibri"/>
                <a:cs typeface="Calibri"/>
                <a:sym typeface="Calibri"/>
              </a:rPr>
              <a:t>Advanced Analytics Perspectives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F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AI-powered tool offered the client a fresh perspective on harnessing advanced analytics within their operations</a:t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9"/>
          <p:cNvSpPr txBox="1"/>
          <p:nvPr/>
        </p:nvSpPr>
        <p:spPr>
          <a:xfrm>
            <a:off x="754141" y="2749238"/>
            <a:ext cx="367221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need to analyze a large volume of candidates' feedback data collected during the recruitment process and sought an automated solution.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9"/>
          <p:cNvSpPr txBox="1"/>
          <p:nvPr/>
        </p:nvSpPr>
        <p:spPr>
          <a:xfrm>
            <a:off x="4952605" y="2713614"/>
            <a:ext cx="3655041" cy="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Infomineo’s Data Analytics team addressed the client’s challenges by:</a:t>
            </a:r>
            <a:endParaRPr/>
          </a:p>
        </p:txBody>
      </p:sp>
      <p:grpSp>
        <p:nvGrpSpPr>
          <p:cNvPr id="1060" name="Google Shape;1060;p9"/>
          <p:cNvGrpSpPr/>
          <p:nvPr/>
        </p:nvGrpSpPr>
        <p:grpSpPr>
          <a:xfrm>
            <a:off x="3820712" y="1925467"/>
            <a:ext cx="652797" cy="654055"/>
            <a:chOff x="3416568" y="1395569"/>
            <a:chExt cx="955760" cy="957600"/>
          </a:xfrm>
        </p:grpSpPr>
        <p:sp>
          <p:nvSpPr>
            <p:cNvPr id="1061" name="Google Shape;1061;p9"/>
            <p:cNvSpPr/>
            <p:nvPr/>
          </p:nvSpPr>
          <p:spPr>
            <a:xfrm>
              <a:off x="3416568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4"/>
                <a:buFont typeface="Arial"/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2" name="Google Shape;106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68608" y="1548529"/>
              <a:ext cx="651681" cy="65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3" name="Google Shape;1063;p9"/>
          <p:cNvGrpSpPr/>
          <p:nvPr/>
        </p:nvGrpSpPr>
        <p:grpSpPr>
          <a:xfrm>
            <a:off x="7962182" y="1925467"/>
            <a:ext cx="652797" cy="654055"/>
            <a:chOff x="7762572" y="1395569"/>
            <a:chExt cx="955760" cy="957600"/>
          </a:xfrm>
        </p:grpSpPr>
        <p:sp>
          <p:nvSpPr>
            <p:cNvPr id="1064" name="Google Shape;1064;p9"/>
            <p:cNvSpPr/>
            <p:nvPr/>
          </p:nvSpPr>
          <p:spPr>
            <a:xfrm>
              <a:off x="7762572" y="1395569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0"/>
                <a:buFont typeface="Arial"/>
                <a:buNone/>
              </a:pPr>
              <a:r>
                <a:t/>
              </a:r>
              <a:endParaRPr b="0" i="0" sz="1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5" name="Google Shape;106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09107" y="1543024"/>
              <a:ext cx="662691" cy="6626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6" name="Google Shape;1066;p9"/>
          <p:cNvGrpSpPr/>
          <p:nvPr/>
        </p:nvGrpSpPr>
        <p:grpSpPr>
          <a:xfrm>
            <a:off x="12123285" y="1925467"/>
            <a:ext cx="652797" cy="654055"/>
            <a:chOff x="12019931" y="1366765"/>
            <a:chExt cx="955760" cy="957600"/>
          </a:xfrm>
        </p:grpSpPr>
        <p:sp>
          <p:nvSpPr>
            <p:cNvPr id="1067" name="Google Shape;1067;p9"/>
            <p:cNvSpPr/>
            <p:nvPr/>
          </p:nvSpPr>
          <p:spPr>
            <a:xfrm>
              <a:off x="12019931" y="1366765"/>
              <a:ext cx="955760" cy="957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50375" lIns="100775" spcFirstLastPara="1" rIns="100775" wrap="square" tIns="50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4"/>
                <a:buFont typeface="Arial"/>
                <a:buNone/>
              </a:pPr>
              <a:r>
                <a:t/>
              </a:r>
              <a:endParaRPr b="0" i="0" sz="1544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8" name="Google Shape;1068;p9"/>
            <p:cNvGrpSpPr/>
            <p:nvPr/>
          </p:nvGrpSpPr>
          <p:grpSpPr>
            <a:xfrm>
              <a:off x="12226115" y="1593618"/>
              <a:ext cx="543392" cy="503895"/>
              <a:chOff x="10915170" y="2075424"/>
              <a:chExt cx="432288" cy="400866"/>
            </a:xfrm>
          </p:grpSpPr>
          <p:sp>
            <p:nvSpPr>
              <p:cNvPr id="1069" name="Google Shape;1069;p9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rect b="b" l="l" r="r" t="t"/>
                <a:pathLst>
                  <a:path extrusionOk="0" h="806" w="84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rect b="b" l="l" r="r" t="t"/>
                <a:pathLst>
                  <a:path extrusionOk="0" h="537" w="549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85"/>
                  <a:buFont typeface="Arial"/>
                  <a:buNone/>
                </a:pPr>
                <a:r>
                  <a:t/>
                </a:r>
                <a:endParaRPr b="0" i="0" sz="1985" u="none" cap="none" strike="noStrike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1" name="Google Shape;1071;p9"/>
          <p:cNvGrpSpPr/>
          <p:nvPr/>
        </p:nvGrpSpPr>
        <p:grpSpPr>
          <a:xfrm>
            <a:off x="754141" y="4462816"/>
            <a:ext cx="3414537" cy="648768"/>
            <a:chOff x="803725" y="4219935"/>
            <a:chExt cx="3414537" cy="648768"/>
          </a:xfrm>
        </p:grpSpPr>
        <p:sp>
          <p:nvSpPr>
            <p:cNvPr id="1072" name="Google Shape;1072;p9"/>
            <p:cNvSpPr txBox="1"/>
            <p:nvPr/>
          </p:nvSpPr>
          <p:spPr>
            <a:xfrm>
              <a:off x="1437182" y="4219935"/>
              <a:ext cx="2781080" cy="648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An automated tool to analyze candidate feedback, replacing the manual analysis process.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9"/>
            <p:cNvGrpSpPr/>
            <p:nvPr/>
          </p:nvGrpSpPr>
          <p:grpSpPr>
            <a:xfrm>
              <a:off x="803725" y="4219935"/>
              <a:ext cx="503992" cy="503992"/>
              <a:chOff x="803725" y="4219935"/>
              <a:chExt cx="503992" cy="503992"/>
            </a:xfrm>
          </p:grpSpPr>
          <p:sp>
            <p:nvSpPr>
              <p:cNvPr id="1074" name="Google Shape;1074;p9"/>
              <p:cNvSpPr/>
              <p:nvPr/>
            </p:nvSpPr>
            <p:spPr>
              <a:xfrm>
                <a:off x="803725" y="4219935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75" name="Google Shape;1075;p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15849" y="4358082"/>
                <a:ext cx="279745" cy="227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76" name="Google Shape;1076;p9"/>
          <p:cNvGrpSpPr/>
          <p:nvPr/>
        </p:nvGrpSpPr>
        <p:grpSpPr>
          <a:xfrm>
            <a:off x="801299" y="5563690"/>
            <a:ext cx="3414536" cy="757101"/>
            <a:chOff x="803725" y="5099909"/>
            <a:chExt cx="3414536" cy="757101"/>
          </a:xfrm>
        </p:grpSpPr>
        <p:sp>
          <p:nvSpPr>
            <p:cNvPr id="1077" name="Google Shape;1077;p9"/>
            <p:cNvSpPr txBox="1"/>
            <p:nvPr/>
          </p:nvSpPr>
          <p:spPr>
            <a:xfrm>
              <a:off x="1437182" y="5163607"/>
              <a:ext cx="2781079" cy="693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rPr>
                <a:t>Generate meaningful insights to enhance the candidate recruitment experience.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8" name="Google Shape;1078;p9"/>
            <p:cNvGrpSpPr/>
            <p:nvPr/>
          </p:nvGrpSpPr>
          <p:grpSpPr>
            <a:xfrm>
              <a:off x="803725" y="5099909"/>
              <a:ext cx="503992" cy="503992"/>
              <a:chOff x="803725" y="5091190"/>
              <a:chExt cx="503992" cy="503992"/>
            </a:xfrm>
          </p:grpSpPr>
          <p:sp>
            <p:nvSpPr>
              <p:cNvPr id="1079" name="Google Shape;1079;p9"/>
              <p:cNvSpPr/>
              <p:nvPr/>
            </p:nvSpPr>
            <p:spPr>
              <a:xfrm>
                <a:off x="803725" y="5091190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80" name="Google Shape;1080;p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15849" y="5209819"/>
                <a:ext cx="279745" cy="266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81" name="Google Shape;1081;p9"/>
          <p:cNvGrpSpPr/>
          <p:nvPr/>
        </p:nvGrpSpPr>
        <p:grpSpPr>
          <a:xfrm>
            <a:off x="4952606" y="6110897"/>
            <a:ext cx="3401174" cy="503993"/>
            <a:chOff x="4949498" y="6110669"/>
            <a:chExt cx="3401174" cy="503993"/>
          </a:xfrm>
        </p:grpSpPr>
        <p:sp>
          <p:nvSpPr>
            <p:cNvPr id="1082" name="Google Shape;1082;p9"/>
            <p:cNvSpPr txBox="1"/>
            <p:nvPr/>
          </p:nvSpPr>
          <p:spPr>
            <a:xfrm>
              <a:off x="5582955" y="6110670"/>
              <a:ext cx="2767717" cy="503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Creating a Dashboard for a </a:t>
              </a:r>
              <a:r>
                <a:rPr b="0" i="0" lang="en-IN" sz="1600" u="none" cap="none" strike="noStrike">
                  <a:solidFill>
                    <a:srgbClr val="374151"/>
                  </a:solidFill>
                  <a:latin typeface="Calibri"/>
                  <a:ea typeface="Calibri"/>
                  <a:cs typeface="Calibri"/>
                  <a:sym typeface="Calibri"/>
                </a:rPr>
                <a:t>streamlined analysis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3" name="Google Shape;1083;p9"/>
            <p:cNvGrpSpPr/>
            <p:nvPr/>
          </p:nvGrpSpPr>
          <p:grpSpPr>
            <a:xfrm>
              <a:off x="4949498" y="6110669"/>
              <a:ext cx="503992" cy="503992"/>
              <a:chOff x="4949498" y="6202259"/>
              <a:chExt cx="503992" cy="503992"/>
            </a:xfrm>
          </p:grpSpPr>
          <p:sp>
            <p:nvSpPr>
              <p:cNvPr id="1084" name="Google Shape;1084;p9"/>
              <p:cNvSpPr/>
              <p:nvPr/>
            </p:nvSpPr>
            <p:spPr>
              <a:xfrm>
                <a:off x="4949498" y="6202259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85" name="Google Shape;1085;p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47634" y="6329021"/>
                <a:ext cx="307720" cy="250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86" name="Google Shape;1086;p9"/>
          <p:cNvGrpSpPr/>
          <p:nvPr/>
        </p:nvGrpSpPr>
        <p:grpSpPr>
          <a:xfrm>
            <a:off x="4952606" y="3433346"/>
            <a:ext cx="3502693" cy="646159"/>
            <a:chOff x="4949498" y="3541552"/>
            <a:chExt cx="3502693" cy="646159"/>
          </a:xfrm>
        </p:grpSpPr>
        <p:sp>
          <p:nvSpPr>
            <p:cNvPr id="1087" name="Google Shape;1087;p9"/>
            <p:cNvSpPr txBox="1"/>
            <p:nvPr/>
          </p:nvSpPr>
          <p:spPr>
            <a:xfrm>
              <a:off x="5582955" y="3541553"/>
              <a:ext cx="2869236" cy="646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Conducting sentiment analysis to analyze candidate feedback and </a:t>
              </a:r>
              <a:r>
                <a:rPr b="1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extract the overall sentiment.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9"/>
            <p:cNvGrpSpPr/>
            <p:nvPr/>
          </p:nvGrpSpPr>
          <p:grpSpPr>
            <a:xfrm>
              <a:off x="4949498" y="3541552"/>
              <a:ext cx="503992" cy="503992"/>
              <a:chOff x="4949498" y="3541552"/>
              <a:chExt cx="503992" cy="503992"/>
            </a:xfrm>
          </p:grpSpPr>
          <p:sp>
            <p:nvSpPr>
              <p:cNvPr id="1089" name="Google Shape;1089;p9"/>
              <p:cNvSpPr/>
              <p:nvPr/>
            </p:nvSpPr>
            <p:spPr>
              <a:xfrm>
                <a:off x="4949498" y="354155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0" name="Google Shape;1090;p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047634" y="3668314"/>
                <a:ext cx="307720" cy="250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91" name="Google Shape;1091;p9"/>
          <p:cNvGrpSpPr/>
          <p:nvPr/>
        </p:nvGrpSpPr>
        <p:grpSpPr>
          <a:xfrm>
            <a:off x="4952606" y="4346921"/>
            <a:ext cx="3401174" cy="1496561"/>
            <a:chOff x="4949498" y="4963842"/>
            <a:chExt cx="3401174" cy="1496561"/>
          </a:xfrm>
        </p:grpSpPr>
        <p:sp>
          <p:nvSpPr>
            <p:cNvPr id="1092" name="Google Shape;1092;p9"/>
            <p:cNvSpPr txBox="1"/>
            <p:nvPr/>
          </p:nvSpPr>
          <p:spPr>
            <a:xfrm>
              <a:off x="5582955" y="4963843"/>
              <a:ext cx="2767717" cy="1496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Leveraging </a:t>
              </a:r>
              <a:r>
                <a:rPr b="1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AI-powered text summarization </a:t>
              </a:r>
              <a:r>
                <a:rPr b="0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through </a:t>
              </a:r>
              <a:r>
                <a:rPr b="1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OpenAI</a:t>
              </a:r>
              <a:r>
                <a:rPr b="0" i="0" lang="en-IN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the extract key insights  from candidate comments and displaying  the corresponding specific comments.</a:t>
              </a:r>
              <a:endParaRPr/>
            </a:p>
          </p:txBody>
        </p:sp>
        <p:grpSp>
          <p:nvGrpSpPr>
            <p:cNvPr id="1093" name="Google Shape;1093;p9"/>
            <p:cNvGrpSpPr/>
            <p:nvPr/>
          </p:nvGrpSpPr>
          <p:grpSpPr>
            <a:xfrm>
              <a:off x="4949498" y="4963842"/>
              <a:ext cx="503992" cy="503992"/>
              <a:chOff x="4949498" y="4963842"/>
              <a:chExt cx="503992" cy="503992"/>
            </a:xfrm>
          </p:grpSpPr>
          <p:sp>
            <p:nvSpPr>
              <p:cNvPr id="1094" name="Google Shape;1094;p9"/>
              <p:cNvSpPr/>
              <p:nvPr/>
            </p:nvSpPr>
            <p:spPr>
              <a:xfrm>
                <a:off x="4949498" y="4963842"/>
                <a:ext cx="503992" cy="5039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375" lIns="100775" spcFirstLastPara="1" rIns="100775" wrap="square" tIns="503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5" name="Google Shape;1095;p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44056" y="5066272"/>
                <a:ext cx="314876" cy="2991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96" name="Google Shape;1096;p9"/>
          <p:cNvSpPr txBox="1"/>
          <p:nvPr/>
        </p:nvSpPr>
        <p:spPr>
          <a:xfrm>
            <a:off x="9919166" y="2095528"/>
            <a:ext cx="1885146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 txBox="1"/>
          <p:nvPr/>
        </p:nvSpPr>
        <p:spPr>
          <a:xfrm>
            <a:off x="1343086" y="2095528"/>
            <a:ext cx="244450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 Challenge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 txBox="1"/>
          <p:nvPr/>
        </p:nvSpPr>
        <p:spPr>
          <a:xfrm>
            <a:off x="5743466" y="2095528"/>
            <a:ext cx="1940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9" name="Google Shape;1099;p9"/>
          <p:cNvCxnSpPr/>
          <p:nvPr/>
        </p:nvCxnSpPr>
        <p:spPr>
          <a:xfrm>
            <a:off x="866265" y="5396194"/>
            <a:ext cx="3600414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00" name="Google Shape;1100;p9"/>
          <p:cNvCxnSpPr/>
          <p:nvPr/>
        </p:nvCxnSpPr>
        <p:spPr>
          <a:xfrm>
            <a:off x="4952606" y="5977190"/>
            <a:ext cx="3600414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01" name="Google Shape;1101;p9"/>
          <p:cNvCxnSpPr/>
          <p:nvPr/>
        </p:nvCxnSpPr>
        <p:spPr>
          <a:xfrm>
            <a:off x="4952606" y="4213213"/>
            <a:ext cx="3600414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2022-09-30T10:53:53Z</dcterms:created>
  <dc:creator>User1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2505811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ContentTypeId">
    <vt:lpwstr>0x010100CEB99F070A47694BA29DA677127D2114</vt:lpwstr>
  </property>
</Properties>
</file>